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3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4.xml" ContentType="application/vnd.openxmlformats-officedocument.theme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6" r:id="rId5"/>
    <p:sldMasterId id="2147483695" r:id="rId6"/>
    <p:sldMasterId id="2147483728" r:id="rId7"/>
    <p:sldMasterId id="2147483751" r:id="rId8"/>
  </p:sldMasterIdLst>
  <p:notesMasterIdLst>
    <p:notesMasterId r:id="rId45"/>
  </p:notesMasterIdLst>
  <p:sldIdLst>
    <p:sldId id="631" r:id="rId9"/>
    <p:sldId id="394" r:id="rId10"/>
    <p:sldId id="617" r:id="rId11"/>
    <p:sldId id="393" r:id="rId12"/>
    <p:sldId id="619" r:id="rId13"/>
    <p:sldId id="396" r:id="rId14"/>
    <p:sldId id="395" r:id="rId15"/>
    <p:sldId id="397" r:id="rId16"/>
    <p:sldId id="611" r:id="rId17"/>
    <p:sldId id="257" r:id="rId18"/>
    <p:sldId id="352" r:id="rId19"/>
    <p:sldId id="626" r:id="rId20"/>
    <p:sldId id="400" r:id="rId21"/>
    <p:sldId id="612" r:id="rId22"/>
    <p:sldId id="401" r:id="rId23"/>
    <p:sldId id="622" r:id="rId24"/>
    <p:sldId id="598" r:id="rId25"/>
    <p:sldId id="602" r:id="rId26"/>
    <p:sldId id="628" r:id="rId27"/>
    <p:sldId id="600" r:id="rId28"/>
    <p:sldId id="623" r:id="rId29"/>
    <p:sldId id="601" r:id="rId30"/>
    <p:sldId id="409" r:id="rId31"/>
    <p:sldId id="629" r:id="rId32"/>
    <p:sldId id="411" r:id="rId33"/>
    <p:sldId id="624" r:id="rId34"/>
    <p:sldId id="412" r:id="rId35"/>
    <p:sldId id="606" r:id="rId36"/>
    <p:sldId id="603" r:id="rId37"/>
    <p:sldId id="422" r:id="rId38"/>
    <p:sldId id="608" r:id="rId39"/>
    <p:sldId id="599" r:id="rId40"/>
    <p:sldId id="417" r:id="rId41"/>
    <p:sldId id="607" r:id="rId42"/>
    <p:sldId id="427" r:id="rId43"/>
    <p:sldId id="620" r:id="rId4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  <a:srgbClr val="EAEDE7"/>
    <a:srgbClr val="CC3300"/>
    <a:srgbClr val="1D9A78"/>
    <a:srgbClr val="CCDE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5FD65E-D683-46BD-97A3-D1A27B06F10E}" v="1" dt="2021-04-28T12:07:14.177"/>
  </p1510:revLst>
</p1510:revInfo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Normaali tyyli 2 - Korostu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505E3EF-67EA-436B-97B2-0124C06EBD24}" styleName="Normaali tyyli 4 - Korostu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8799B23B-EC83-4686-B30A-512413B5E67A}" styleName="Vaalea tyyli 3 - Korostus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C7853C-536D-4A76-A0AE-DD22124D55A5}" styleName="Teematyyli 1 - Korostus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304" autoAdjust="0"/>
  </p:normalViewPr>
  <p:slideViewPr>
    <p:cSldViewPr snapToGrid="0">
      <p:cViewPr varScale="1">
        <p:scale>
          <a:sx n="50" d="100"/>
          <a:sy n="50" d="100"/>
        </p:scale>
        <p:origin x="5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viewProps" Target="viewProps.xml"/><Relationship Id="rId50" Type="http://schemas.microsoft.com/office/2015/10/relationships/revisionInfo" Target="revisionInfo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tableStyles" Target="tableStyle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theme" Target="theme/theme1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presProps" Target="presProps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413891-AC20-4211-BCC0-8290E7011839}" type="doc">
      <dgm:prSet loTypeId="urn:microsoft.com/office/officeart/2005/8/layout/equation2" loCatId="relationship" qsTypeId="urn:microsoft.com/office/officeart/2005/8/quickstyle/simple1" qsCatId="simple" csTypeId="urn:microsoft.com/office/officeart/2005/8/colors/accent1_2" csCatId="accent1" phldr="1"/>
      <dgm:spPr/>
    </dgm:pt>
    <dgm:pt modelId="{60519D21-5027-4F44-BC66-7E899195BC4C}">
      <dgm:prSet phldrT="[Teksti]" custT="1"/>
      <dgm:spPr/>
      <dgm:t>
        <a:bodyPr/>
        <a:lstStyle/>
        <a:p>
          <a:pPr>
            <a:buClrTx/>
            <a:buSzTx/>
            <a:buFontTx/>
            <a:buNone/>
          </a:pPr>
          <a:r>
            <a:rPr kumimoji="0" lang="fi-FI" sz="1700" b="0" i="0" u="none" strike="noStrike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Hillinnällä vaikutetaan ilmastonmuutoksen </a:t>
          </a:r>
          <a:r>
            <a:rPr kumimoji="0" lang="fi-FI" sz="2400" b="1" i="0" u="none" strike="noStrike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syihin</a:t>
          </a:r>
          <a:r>
            <a:rPr kumimoji="0" lang="fi-FI" sz="2400" b="0" i="0" u="none" strike="noStrike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.</a:t>
          </a:r>
          <a:endParaRPr lang="fi-FI" sz="1700">
            <a:solidFill>
              <a:schemeClr val="bg1"/>
            </a:solidFill>
          </a:endParaRPr>
        </a:p>
      </dgm:t>
    </dgm:pt>
    <dgm:pt modelId="{14EDE0DB-ECEB-46F0-968E-3BE87E283694}" type="parTrans" cxnId="{DACEA543-658F-4051-B123-5B9EA7DE29F4}">
      <dgm:prSet/>
      <dgm:spPr/>
      <dgm:t>
        <a:bodyPr/>
        <a:lstStyle/>
        <a:p>
          <a:endParaRPr lang="fi-FI"/>
        </a:p>
      </dgm:t>
    </dgm:pt>
    <dgm:pt modelId="{E223597D-E939-4DE7-B4D5-4BD33F01D547}" type="sibTrans" cxnId="{DACEA543-658F-4051-B123-5B9EA7DE29F4}">
      <dgm:prSet/>
      <dgm:spPr/>
      <dgm:t>
        <a:bodyPr/>
        <a:lstStyle/>
        <a:p>
          <a:endParaRPr lang="fi-FI"/>
        </a:p>
      </dgm:t>
    </dgm:pt>
    <dgm:pt modelId="{722C1FFD-9A7B-4EDE-B63F-5378CD8E8560}">
      <dgm:prSet phldrT="[Teksti]" custT="1"/>
      <dgm:spPr/>
      <dgm:t>
        <a:bodyPr/>
        <a:lstStyle/>
        <a:p>
          <a:pPr>
            <a:buClrTx/>
            <a:buSzTx/>
            <a:buFontTx/>
            <a:buNone/>
          </a:pPr>
          <a:r>
            <a:rPr kumimoji="0" lang="fi-FI" sz="1800" b="0" i="0" u="none" strike="noStrike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Sopeutumisella vaikutetaan ilmastonmuutoksen </a:t>
          </a:r>
          <a:r>
            <a:rPr kumimoji="0" lang="fi-FI" sz="2400" b="1" i="0" u="none" strike="noStrike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seurauksiin</a:t>
          </a:r>
          <a:r>
            <a:rPr kumimoji="0" lang="fi-FI" sz="2400" b="0" i="0" u="none" strike="noStrike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.</a:t>
          </a:r>
          <a:endParaRPr lang="fi-FI" sz="1800">
            <a:solidFill>
              <a:schemeClr val="bg1"/>
            </a:solidFill>
          </a:endParaRPr>
        </a:p>
      </dgm:t>
    </dgm:pt>
    <dgm:pt modelId="{ACD9B669-A09B-4787-93AE-977BBEC91F03}" type="parTrans" cxnId="{9D3E296E-3E9B-4B1C-9392-9A81903AAA2B}">
      <dgm:prSet/>
      <dgm:spPr/>
      <dgm:t>
        <a:bodyPr/>
        <a:lstStyle/>
        <a:p>
          <a:endParaRPr lang="fi-FI"/>
        </a:p>
      </dgm:t>
    </dgm:pt>
    <dgm:pt modelId="{CC94B370-837E-4282-9ECD-3025C87EA61C}" type="sibTrans" cxnId="{9D3E296E-3E9B-4B1C-9392-9A81903AAA2B}">
      <dgm:prSet/>
      <dgm:spPr/>
      <dgm:t>
        <a:bodyPr/>
        <a:lstStyle/>
        <a:p>
          <a:endParaRPr lang="fi-FI"/>
        </a:p>
      </dgm:t>
    </dgm:pt>
    <dgm:pt modelId="{2F47E069-3E53-4EB6-92FC-36FAB3881EEC}">
      <dgm:prSet phldrT="[Teksti]"/>
      <dgm:spPr/>
      <dgm:t>
        <a:bodyPr/>
        <a:lstStyle/>
        <a:p>
          <a:pPr>
            <a:buClrTx/>
            <a:buSzTx/>
            <a:buFontTx/>
            <a:buNone/>
          </a:pPr>
          <a:r>
            <a:rPr kumimoji="0" lang="fi-FI" b="0" i="0" u="none" strike="noStrike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Molemmissa tavoitteena toimiva yhteiskunta, jossa ilmastonmuutoksen luomat negatiiviset vaikutukset ovat mahdollisimman pieniä ja positiivisiin mahdollisuuksiin tartutaan.</a:t>
          </a:r>
          <a:endParaRPr lang="fi-FI">
            <a:solidFill>
              <a:schemeClr val="bg1"/>
            </a:solidFill>
          </a:endParaRPr>
        </a:p>
      </dgm:t>
    </dgm:pt>
    <dgm:pt modelId="{EE5297D8-8415-40F9-A3B0-3910F58356DF}" type="parTrans" cxnId="{2CF9D16B-F41B-41C6-8FAE-98B6BC87CC23}">
      <dgm:prSet/>
      <dgm:spPr/>
      <dgm:t>
        <a:bodyPr/>
        <a:lstStyle/>
        <a:p>
          <a:endParaRPr lang="fi-FI"/>
        </a:p>
      </dgm:t>
    </dgm:pt>
    <dgm:pt modelId="{DE7282AF-E04E-421F-A8B6-AF68DE5D449B}" type="sibTrans" cxnId="{2CF9D16B-F41B-41C6-8FAE-98B6BC87CC23}">
      <dgm:prSet/>
      <dgm:spPr/>
      <dgm:t>
        <a:bodyPr/>
        <a:lstStyle/>
        <a:p>
          <a:endParaRPr lang="fi-FI"/>
        </a:p>
      </dgm:t>
    </dgm:pt>
    <dgm:pt modelId="{14257560-9C63-4704-AD9F-F4DA41034873}" type="pres">
      <dgm:prSet presAssocID="{EF413891-AC20-4211-BCC0-8290E7011839}" presName="Name0" presStyleCnt="0">
        <dgm:presLayoutVars>
          <dgm:dir/>
          <dgm:resizeHandles val="exact"/>
        </dgm:presLayoutVars>
      </dgm:prSet>
      <dgm:spPr/>
    </dgm:pt>
    <dgm:pt modelId="{5A2415C7-B92B-4449-A6B0-9974EFFC8CB3}" type="pres">
      <dgm:prSet presAssocID="{EF413891-AC20-4211-BCC0-8290E7011839}" presName="vNodes" presStyleCnt="0"/>
      <dgm:spPr/>
    </dgm:pt>
    <dgm:pt modelId="{82B822DA-5048-450B-8AD7-1DAA7DE0023E}" type="pres">
      <dgm:prSet presAssocID="{60519D21-5027-4F44-BC66-7E899195BC4C}" presName="node" presStyleLbl="node1" presStyleIdx="0" presStyleCnt="3" custScaleX="129748" custScaleY="129748">
        <dgm:presLayoutVars>
          <dgm:bulletEnabled val="1"/>
        </dgm:presLayoutVars>
      </dgm:prSet>
      <dgm:spPr/>
    </dgm:pt>
    <dgm:pt modelId="{E14161A8-30D3-4C00-9A61-1BF525680805}" type="pres">
      <dgm:prSet presAssocID="{E223597D-E939-4DE7-B4D5-4BD33F01D547}" presName="spacerT" presStyleCnt="0"/>
      <dgm:spPr/>
    </dgm:pt>
    <dgm:pt modelId="{9E59EB09-5E2E-400E-B07D-B2E94471EC38}" type="pres">
      <dgm:prSet presAssocID="{E223597D-E939-4DE7-B4D5-4BD33F01D547}" presName="sibTrans" presStyleLbl="sibTrans2D1" presStyleIdx="0" presStyleCnt="2"/>
      <dgm:spPr/>
    </dgm:pt>
    <dgm:pt modelId="{85DC2F0F-8D5B-4F72-8F46-3CF6CD93CC26}" type="pres">
      <dgm:prSet presAssocID="{E223597D-E939-4DE7-B4D5-4BD33F01D547}" presName="spacerB" presStyleCnt="0"/>
      <dgm:spPr/>
    </dgm:pt>
    <dgm:pt modelId="{E21BDA4D-3694-4586-900C-FAE86D844166}" type="pres">
      <dgm:prSet presAssocID="{722C1FFD-9A7B-4EDE-B63F-5378CD8E8560}" presName="node" presStyleLbl="node1" presStyleIdx="1" presStyleCnt="3" custScaleX="129940" custScaleY="129590">
        <dgm:presLayoutVars>
          <dgm:bulletEnabled val="1"/>
        </dgm:presLayoutVars>
      </dgm:prSet>
      <dgm:spPr/>
    </dgm:pt>
    <dgm:pt modelId="{F28C1F58-DFBD-4ED0-8A57-4A0FDAFBD828}" type="pres">
      <dgm:prSet presAssocID="{EF413891-AC20-4211-BCC0-8290E7011839}" presName="sibTransLast" presStyleLbl="sibTrans2D1" presStyleIdx="1" presStyleCnt="2"/>
      <dgm:spPr/>
    </dgm:pt>
    <dgm:pt modelId="{146A7CE2-E79D-45BF-BF44-32021E955C25}" type="pres">
      <dgm:prSet presAssocID="{EF413891-AC20-4211-BCC0-8290E7011839}" presName="connectorText" presStyleLbl="sibTrans2D1" presStyleIdx="1" presStyleCnt="2"/>
      <dgm:spPr/>
    </dgm:pt>
    <dgm:pt modelId="{23D62354-2BF2-43E9-92E9-64DF5C27ED68}" type="pres">
      <dgm:prSet presAssocID="{EF413891-AC20-4211-BCC0-8290E7011839}" presName="lastNode" presStyleLbl="node1" presStyleIdx="2" presStyleCnt="3">
        <dgm:presLayoutVars>
          <dgm:bulletEnabled val="1"/>
        </dgm:presLayoutVars>
      </dgm:prSet>
      <dgm:spPr/>
    </dgm:pt>
  </dgm:ptLst>
  <dgm:cxnLst>
    <dgm:cxn modelId="{38859D11-67B3-4309-A64F-912BF6D0D97F}" type="presOf" srcId="{60519D21-5027-4F44-BC66-7E899195BC4C}" destId="{82B822DA-5048-450B-8AD7-1DAA7DE0023E}" srcOrd="0" destOrd="0" presId="urn:microsoft.com/office/officeart/2005/8/layout/equation2"/>
    <dgm:cxn modelId="{08CC4F1D-FF86-40A3-8F5F-FFDF3863CD6F}" type="presOf" srcId="{722C1FFD-9A7B-4EDE-B63F-5378CD8E8560}" destId="{E21BDA4D-3694-4586-900C-FAE86D844166}" srcOrd="0" destOrd="0" presId="urn:microsoft.com/office/officeart/2005/8/layout/equation2"/>
    <dgm:cxn modelId="{33289262-E539-4F84-B986-2449ED4E194C}" type="presOf" srcId="{EF413891-AC20-4211-BCC0-8290E7011839}" destId="{14257560-9C63-4704-AD9F-F4DA41034873}" srcOrd="0" destOrd="0" presId="urn:microsoft.com/office/officeart/2005/8/layout/equation2"/>
    <dgm:cxn modelId="{DACEA543-658F-4051-B123-5B9EA7DE29F4}" srcId="{EF413891-AC20-4211-BCC0-8290E7011839}" destId="{60519D21-5027-4F44-BC66-7E899195BC4C}" srcOrd="0" destOrd="0" parTransId="{14EDE0DB-ECEB-46F0-968E-3BE87E283694}" sibTransId="{E223597D-E939-4DE7-B4D5-4BD33F01D547}"/>
    <dgm:cxn modelId="{2CF9D16B-F41B-41C6-8FAE-98B6BC87CC23}" srcId="{EF413891-AC20-4211-BCC0-8290E7011839}" destId="{2F47E069-3E53-4EB6-92FC-36FAB3881EEC}" srcOrd="2" destOrd="0" parTransId="{EE5297D8-8415-40F9-A3B0-3910F58356DF}" sibTransId="{DE7282AF-E04E-421F-A8B6-AF68DE5D449B}"/>
    <dgm:cxn modelId="{9D3E296E-3E9B-4B1C-9392-9A81903AAA2B}" srcId="{EF413891-AC20-4211-BCC0-8290E7011839}" destId="{722C1FFD-9A7B-4EDE-B63F-5378CD8E8560}" srcOrd="1" destOrd="0" parTransId="{ACD9B669-A09B-4787-93AE-977BBEC91F03}" sibTransId="{CC94B370-837E-4282-9ECD-3025C87EA61C}"/>
    <dgm:cxn modelId="{45A5634E-E53A-4B2F-94E9-B765875500C6}" type="presOf" srcId="{E223597D-E939-4DE7-B4D5-4BD33F01D547}" destId="{9E59EB09-5E2E-400E-B07D-B2E94471EC38}" srcOrd="0" destOrd="0" presId="urn:microsoft.com/office/officeart/2005/8/layout/equation2"/>
    <dgm:cxn modelId="{C74EE788-CE87-4F08-9B79-1BD6480C06D2}" type="presOf" srcId="{CC94B370-837E-4282-9ECD-3025C87EA61C}" destId="{146A7CE2-E79D-45BF-BF44-32021E955C25}" srcOrd="1" destOrd="0" presId="urn:microsoft.com/office/officeart/2005/8/layout/equation2"/>
    <dgm:cxn modelId="{5C22D8A9-1847-4342-B27B-FD9EAECEAE07}" type="presOf" srcId="{2F47E069-3E53-4EB6-92FC-36FAB3881EEC}" destId="{23D62354-2BF2-43E9-92E9-64DF5C27ED68}" srcOrd="0" destOrd="0" presId="urn:microsoft.com/office/officeart/2005/8/layout/equation2"/>
    <dgm:cxn modelId="{A76608D0-D145-4A35-84BC-B55564F59930}" type="presOf" srcId="{CC94B370-837E-4282-9ECD-3025C87EA61C}" destId="{F28C1F58-DFBD-4ED0-8A57-4A0FDAFBD828}" srcOrd="0" destOrd="0" presId="urn:microsoft.com/office/officeart/2005/8/layout/equation2"/>
    <dgm:cxn modelId="{08B1B318-6442-47A5-983E-B352B05B7219}" type="presParOf" srcId="{14257560-9C63-4704-AD9F-F4DA41034873}" destId="{5A2415C7-B92B-4449-A6B0-9974EFFC8CB3}" srcOrd="0" destOrd="0" presId="urn:microsoft.com/office/officeart/2005/8/layout/equation2"/>
    <dgm:cxn modelId="{689C4B38-28BB-49CF-8933-BC24ABAF4624}" type="presParOf" srcId="{5A2415C7-B92B-4449-A6B0-9974EFFC8CB3}" destId="{82B822DA-5048-450B-8AD7-1DAA7DE0023E}" srcOrd="0" destOrd="0" presId="urn:microsoft.com/office/officeart/2005/8/layout/equation2"/>
    <dgm:cxn modelId="{5F91B3C9-BA77-440E-8CD3-4A88646913B2}" type="presParOf" srcId="{5A2415C7-B92B-4449-A6B0-9974EFFC8CB3}" destId="{E14161A8-30D3-4C00-9A61-1BF525680805}" srcOrd="1" destOrd="0" presId="urn:microsoft.com/office/officeart/2005/8/layout/equation2"/>
    <dgm:cxn modelId="{15D1C196-2308-472B-B134-B114B83FE713}" type="presParOf" srcId="{5A2415C7-B92B-4449-A6B0-9974EFFC8CB3}" destId="{9E59EB09-5E2E-400E-B07D-B2E94471EC38}" srcOrd="2" destOrd="0" presId="urn:microsoft.com/office/officeart/2005/8/layout/equation2"/>
    <dgm:cxn modelId="{4DFD7ACB-5282-4284-A65D-FB6C671D2B38}" type="presParOf" srcId="{5A2415C7-B92B-4449-A6B0-9974EFFC8CB3}" destId="{85DC2F0F-8D5B-4F72-8F46-3CF6CD93CC26}" srcOrd="3" destOrd="0" presId="urn:microsoft.com/office/officeart/2005/8/layout/equation2"/>
    <dgm:cxn modelId="{09FB0A03-7816-487A-8DD5-95BB561E30D6}" type="presParOf" srcId="{5A2415C7-B92B-4449-A6B0-9974EFFC8CB3}" destId="{E21BDA4D-3694-4586-900C-FAE86D844166}" srcOrd="4" destOrd="0" presId="urn:microsoft.com/office/officeart/2005/8/layout/equation2"/>
    <dgm:cxn modelId="{48294760-F707-4EFF-8649-3CBDCB899BDA}" type="presParOf" srcId="{14257560-9C63-4704-AD9F-F4DA41034873}" destId="{F28C1F58-DFBD-4ED0-8A57-4A0FDAFBD828}" srcOrd="1" destOrd="0" presId="urn:microsoft.com/office/officeart/2005/8/layout/equation2"/>
    <dgm:cxn modelId="{53A82213-7517-412B-A1D9-B296198AE2F3}" type="presParOf" srcId="{F28C1F58-DFBD-4ED0-8A57-4A0FDAFBD828}" destId="{146A7CE2-E79D-45BF-BF44-32021E955C25}" srcOrd="0" destOrd="0" presId="urn:microsoft.com/office/officeart/2005/8/layout/equation2"/>
    <dgm:cxn modelId="{056FC26D-9CFE-4043-862A-536C6D661D7A}" type="presParOf" srcId="{14257560-9C63-4704-AD9F-F4DA41034873}" destId="{23D62354-2BF2-43E9-92E9-64DF5C27ED68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FFFAE78-1404-402C-A876-121DC06A64F7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B1579B35-57D7-4F73-99A3-04F50919BE3F}">
      <dgm:prSet phldrT="[Teksti]" custT="1"/>
      <dgm:spPr/>
      <dgm:t>
        <a:bodyPr/>
        <a:lstStyle/>
        <a:p>
          <a:r>
            <a:rPr lang="fi-FI" sz="2000"/>
            <a:t>Aloitus, valmistautuminen</a:t>
          </a:r>
        </a:p>
      </dgm:t>
    </dgm:pt>
    <dgm:pt modelId="{ED6EE787-B7AB-42C3-915D-FB53E032EB88}" type="parTrans" cxnId="{97496395-3B54-4436-B23E-2CD1FF05142D}">
      <dgm:prSet/>
      <dgm:spPr/>
      <dgm:t>
        <a:bodyPr/>
        <a:lstStyle/>
        <a:p>
          <a:endParaRPr lang="fi-FI"/>
        </a:p>
      </dgm:t>
    </dgm:pt>
    <dgm:pt modelId="{AE5DE926-EF84-494E-880E-D043F905FF59}" type="sibTrans" cxnId="{97496395-3B54-4436-B23E-2CD1FF05142D}">
      <dgm:prSet/>
      <dgm:spPr/>
      <dgm:t>
        <a:bodyPr/>
        <a:lstStyle/>
        <a:p>
          <a:endParaRPr lang="fi-FI"/>
        </a:p>
      </dgm:t>
    </dgm:pt>
    <dgm:pt modelId="{DD8D6F2E-E03B-4E20-939B-3B5E27F62CE6}">
      <dgm:prSet phldrT="[Teksti]" custT="1"/>
      <dgm:spPr/>
      <dgm:t>
        <a:bodyPr/>
        <a:lstStyle/>
        <a:p>
          <a:r>
            <a:rPr lang="fi-FI" sz="2000"/>
            <a:t>Ilmaston-muutoksen vaikutusten tunnistaminen</a:t>
          </a:r>
        </a:p>
      </dgm:t>
    </dgm:pt>
    <dgm:pt modelId="{3EAF9466-6918-49CD-AB4B-75E19FF68F30}" type="parTrans" cxnId="{13D2A8A7-8F55-4A25-A336-0DBDB3DEF7E4}">
      <dgm:prSet/>
      <dgm:spPr/>
      <dgm:t>
        <a:bodyPr/>
        <a:lstStyle/>
        <a:p>
          <a:endParaRPr lang="fi-FI"/>
        </a:p>
      </dgm:t>
    </dgm:pt>
    <dgm:pt modelId="{E0A929ED-30AA-492C-8F84-5A60B956C1E5}" type="sibTrans" cxnId="{13D2A8A7-8F55-4A25-A336-0DBDB3DEF7E4}">
      <dgm:prSet/>
      <dgm:spPr/>
      <dgm:t>
        <a:bodyPr/>
        <a:lstStyle/>
        <a:p>
          <a:endParaRPr lang="fi-FI"/>
        </a:p>
      </dgm:t>
    </dgm:pt>
    <dgm:pt modelId="{2FFEF70B-12A4-4E3D-BABA-9FDAC7E99D1D}">
      <dgm:prSet phldrT="[Teksti]" custT="1"/>
      <dgm:spPr/>
      <dgm:t>
        <a:bodyPr/>
        <a:lstStyle/>
        <a:p>
          <a:r>
            <a:rPr lang="fi-FI" sz="2000"/>
            <a:t>Sopeutumisen toimenpiteiden kehittäminen ja valinta</a:t>
          </a:r>
        </a:p>
      </dgm:t>
    </dgm:pt>
    <dgm:pt modelId="{693839D0-ECED-43D8-BEFB-F6F4971121FD}" type="parTrans" cxnId="{98E885F7-5837-4BF7-9B8C-B644A3121757}">
      <dgm:prSet/>
      <dgm:spPr/>
      <dgm:t>
        <a:bodyPr/>
        <a:lstStyle/>
        <a:p>
          <a:endParaRPr lang="fi-FI"/>
        </a:p>
      </dgm:t>
    </dgm:pt>
    <dgm:pt modelId="{167FF2D4-D9F7-4415-AF94-3DB350FEE6B2}" type="sibTrans" cxnId="{98E885F7-5837-4BF7-9B8C-B644A3121757}">
      <dgm:prSet/>
      <dgm:spPr/>
      <dgm:t>
        <a:bodyPr/>
        <a:lstStyle/>
        <a:p>
          <a:endParaRPr lang="fi-FI"/>
        </a:p>
      </dgm:t>
    </dgm:pt>
    <dgm:pt modelId="{9F6F92BF-8E81-4817-B448-00368E09D537}">
      <dgm:prSet phldrT="[Teksti]" custT="1"/>
      <dgm:spPr/>
      <dgm:t>
        <a:bodyPr/>
        <a:lstStyle/>
        <a:p>
          <a:r>
            <a:rPr lang="fi-FI" sz="2000"/>
            <a:t>Toimenpiteiden toteuttaminen</a:t>
          </a:r>
        </a:p>
      </dgm:t>
    </dgm:pt>
    <dgm:pt modelId="{E359D983-03A7-4D9F-A1E8-54FD57B00DFA}" type="parTrans" cxnId="{7822032E-E36E-4B67-8FF0-0F125CC00434}">
      <dgm:prSet/>
      <dgm:spPr/>
      <dgm:t>
        <a:bodyPr/>
        <a:lstStyle/>
        <a:p>
          <a:endParaRPr lang="fi-FI"/>
        </a:p>
      </dgm:t>
    </dgm:pt>
    <dgm:pt modelId="{DB36FA4C-55C5-45B2-80F2-91F8B6D4B401}" type="sibTrans" cxnId="{7822032E-E36E-4B67-8FF0-0F125CC00434}">
      <dgm:prSet/>
      <dgm:spPr/>
      <dgm:t>
        <a:bodyPr/>
        <a:lstStyle/>
        <a:p>
          <a:endParaRPr lang="fi-FI"/>
        </a:p>
      </dgm:t>
    </dgm:pt>
    <dgm:pt modelId="{B02E7606-C5BE-4ABA-96AF-E7B5BBB19296}">
      <dgm:prSet phldrT="[Teksti]" custT="1"/>
      <dgm:spPr/>
      <dgm:t>
        <a:bodyPr/>
        <a:lstStyle/>
        <a:p>
          <a:r>
            <a:rPr lang="fi-FI" sz="2000"/>
            <a:t>Seuranta ja arviointi</a:t>
          </a:r>
        </a:p>
      </dgm:t>
    </dgm:pt>
    <dgm:pt modelId="{325B0495-5C6A-4055-923C-2CC0AF96B948}" type="parTrans" cxnId="{5A5399E4-26CF-4EF3-AE33-4CAD73F012A6}">
      <dgm:prSet/>
      <dgm:spPr/>
      <dgm:t>
        <a:bodyPr/>
        <a:lstStyle/>
        <a:p>
          <a:endParaRPr lang="fi-FI"/>
        </a:p>
      </dgm:t>
    </dgm:pt>
    <dgm:pt modelId="{BCA126A7-D328-401A-AAB6-95D07DE3CA14}" type="sibTrans" cxnId="{5A5399E4-26CF-4EF3-AE33-4CAD73F012A6}">
      <dgm:prSet/>
      <dgm:spPr/>
      <dgm:t>
        <a:bodyPr/>
        <a:lstStyle/>
        <a:p>
          <a:endParaRPr lang="fi-FI"/>
        </a:p>
      </dgm:t>
    </dgm:pt>
    <dgm:pt modelId="{DD18B4A7-4783-45FB-BCE3-9281229F95AF}" type="pres">
      <dgm:prSet presAssocID="{7FFFAE78-1404-402C-A876-121DC06A64F7}" presName="cycle" presStyleCnt="0">
        <dgm:presLayoutVars>
          <dgm:dir/>
          <dgm:resizeHandles val="exact"/>
        </dgm:presLayoutVars>
      </dgm:prSet>
      <dgm:spPr/>
    </dgm:pt>
    <dgm:pt modelId="{2BDADDE0-C327-4CA6-8149-6B174576C58D}" type="pres">
      <dgm:prSet presAssocID="{B1579B35-57D7-4F73-99A3-04F50919BE3F}" presName="node" presStyleLbl="node1" presStyleIdx="0" presStyleCnt="5" custScaleX="147119" custScaleY="121092">
        <dgm:presLayoutVars>
          <dgm:bulletEnabled val="1"/>
        </dgm:presLayoutVars>
      </dgm:prSet>
      <dgm:spPr/>
    </dgm:pt>
    <dgm:pt modelId="{19EEB921-8546-4B76-BCE3-A745E51CD4D9}" type="pres">
      <dgm:prSet presAssocID="{AE5DE926-EF84-494E-880E-D043F905FF59}" presName="sibTrans" presStyleLbl="sibTrans2D1" presStyleIdx="0" presStyleCnt="5"/>
      <dgm:spPr/>
    </dgm:pt>
    <dgm:pt modelId="{B248D495-5CC2-4350-951B-D29C68C3DFDB}" type="pres">
      <dgm:prSet presAssocID="{AE5DE926-EF84-494E-880E-D043F905FF59}" presName="connectorText" presStyleLbl="sibTrans2D1" presStyleIdx="0" presStyleCnt="5"/>
      <dgm:spPr/>
    </dgm:pt>
    <dgm:pt modelId="{5FD15C70-7094-491D-B2E0-5BAAA880AB6B}" type="pres">
      <dgm:prSet presAssocID="{DD8D6F2E-E03B-4E20-939B-3B5E27F62CE6}" presName="node" presStyleLbl="node1" presStyleIdx="1" presStyleCnt="5" custScaleX="128729" custScaleY="121092">
        <dgm:presLayoutVars>
          <dgm:bulletEnabled val="1"/>
        </dgm:presLayoutVars>
      </dgm:prSet>
      <dgm:spPr/>
    </dgm:pt>
    <dgm:pt modelId="{D9D5C937-FDFA-4213-90AB-0E0B4BFD4D09}" type="pres">
      <dgm:prSet presAssocID="{E0A929ED-30AA-492C-8F84-5A60B956C1E5}" presName="sibTrans" presStyleLbl="sibTrans2D1" presStyleIdx="1" presStyleCnt="5"/>
      <dgm:spPr/>
    </dgm:pt>
    <dgm:pt modelId="{09796B90-31E9-426D-9B92-B5AF66F7E378}" type="pres">
      <dgm:prSet presAssocID="{E0A929ED-30AA-492C-8F84-5A60B956C1E5}" presName="connectorText" presStyleLbl="sibTrans2D1" presStyleIdx="1" presStyleCnt="5"/>
      <dgm:spPr/>
    </dgm:pt>
    <dgm:pt modelId="{284CCE7C-8AAB-4B4E-972A-AD8C85D53058}" type="pres">
      <dgm:prSet presAssocID="{2FFEF70B-12A4-4E3D-BABA-9FDAC7E99D1D}" presName="node" presStyleLbl="node1" presStyleIdx="2" presStyleCnt="5" custScaleX="128729" custScaleY="121092">
        <dgm:presLayoutVars>
          <dgm:bulletEnabled val="1"/>
        </dgm:presLayoutVars>
      </dgm:prSet>
      <dgm:spPr/>
    </dgm:pt>
    <dgm:pt modelId="{5B009959-C822-494C-892E-11704A39AA06}" type="pres">
      <dgm:prSet presAssocID="{167FF2D4-D9F7-4415-AF94-3DB350FEE6B2}" presName="sibTrans" presStyleLbl="sibTrans2D1" presStyleIdx="2" presStyleCnt="5"/>
      <dgm:spPr/>
    </dgm:pt>
    <dgm:pt modelId="{1CFF82D0-8628-45A8-8EBA-6BCEEF1A3BF5}" type="pres">
      <dgm:prSet presAssocID="{167FF2D4-D9F7-4415-AF94-3DB350FEE6B2}" presName="connectorText" presStyleLbl="sibTrans2D1" presStyleIdx="2" presStyleCnt="5"/>
      <dgm:spPr/>
    </dgm:pt>
    <dgm:pt modelId="{7739D2E7-FA9C-4236-B4C0-975663A6139A}" type="pres">
      <dgm:prSet presAssocID="{9F6F92BF-8E81-4817-B448-00368E09D537}" presName="node" presStyleLbl="node1" presStyleIdx="3" presStyleCnt="5" custScaleX="128729" custScaleY="121092">
        <dgm:presLayoutVars>
          <dgm:bulletEnabled val="1"/>
        </dgm:presLayoutVars>
      </dgm:prSet>
      <dgm:spPr/>
    </dgm:pt>
    <dgm:pt modelId="{C93E4E9F-8BA8-4328-8689-D802E69853D3}" type="pres">
      <dgm:prSet presAssocID="{DB36FA4C-55C5-45B2-80F2-91F8B6D4B401}" presName="sibTrans" presStyleLbl="sibTrans2D1" presStyleIdx="3" presStyleCnt="5"/>
      <dgm:spPr/>
    </dgm:pt>
    <dgm:pt modelId="{04ADD71B-495B-4C7B-B7DF-8D062804E435}" type="pres">
      <dgm:prSet presAssocID="{DB36FA4C-55C5-45B2-80F2-91F8B6D4B401}" presName="connectorText" presStyleLbl="sibTrans2D1" presStyleIdx="3" presStyleCnt="5"/>
      <dgm:spPr/>
    </dgm:pt>
    <dgm:pt modelId="{9CAEC5E7-7342-435B-A627-66B9F7E1D9EA}" type="pres">
      <dgm:prSet presAssocID="{B02E7606-C5BE-4ABA-96AF-E7B5BBB19296}" presName="node" presStyleLbl="node1" presStyleIdx="4" presStyleCnt="5" custScaleX="128729" custScaleY="121092">
        <dgm:presLayoutVars>
          <dgm:bulletEnabled val="1"/>
        </dgm:presLayoutVars>
      </dgm:prSet>
      <dgm:spPr/>
    </dgm:pt>
    <dgm:pt modelId="{6122E902-2EB9-4DBE-91DE-3115ABB431F7}" type="pres">
      <dgm:prSet presAssocID="{BCA126A7-D328-401A-AAB6-95D07DE3CA14}" presName="sibTrans" presStyleLbl="sibTrans2D1" presStyleIdx="4" presStyleCnt="5"/>
      <dgm:spPr/>
    </dgm:pt>
    <dgm:pt modelId="{A1013F88-6560-4BE7-B491-A3275111E0BA}" type="pres">
      <dgm:prSet presAssocID="{BCA126A7-D328-401A-AAB6-95D07DE3CA14}" presName="connectorText" presStyleLbl="sibTrans2D1" presStyleIdx="4" presStyleCnt="5"/>
      <dgm:spPr/>
    </dgm:pt>
  </dgm:ptLst>
  <dgm:cxnLst>
    <dgm:cxn modelId="{ABDA3003-4D25-40EB-9CA4-7D958D4C4242}" type="presOf" srcId="{DD8D6F2E-E03B-4E20-939B-3B5E27F62CE6}" destId="{5FD15C70-7094-491D-B2E0-5BAAA880AB6B}" srcOrd="0" destOrd="0" presId="urn:microsoft.com/office/officeart/2005/8/layout/cycle2"/>
    <dgm:cxn modelId="{1DDEA420-6D8A-45B6-9340-699931B0CE43}" type="presOf" srcId="{167FF2D4-D9F7-4415-AF94-3DB350FEE6B2}" destId="{5B009959-C822-494C-892E-11704A39AA06}" srcOrd="0" destOrd="0" presId="urn:microsoft.com/office/officeart/2005/8/layout/cycle2"/>
    <dgm:cxn modelId="{7822032E-E36E-4B67-8FF0-0F125CC00434}" srcId="{7FFFAE78-1404-402C-A876-121DC06A64F7}" destId="{9F6F92BF-8E81-4817-B448-00368E09D537}" srcOrd="3" destOrd="0" parTransId="{E359D983-03A7-4D9F-A1E8-54FD57B00DFA}" sibTransId="{DB36FA4C-55C5-45B2-80F2-91F8B6D4B401}"/>
    <dgm:cxn modelId="{30F66430-6604-45A5-9D12-D722887B2143}" type="presOf" srcId="{9F6F92BF-8E81-4817-B448-00368E09D537}" destId="{7739D2E7-FA9C-4236-B4C0-975663A6139A}" srcOrd="0" destOrd="0" presId="urn:microsoft.com/office/officeart/2005/8/layout/cycle2"/>
    <dgm:cxn modelId="{BCE8445D-94AC-4D51-A527-CC20BF05B530}" type="presOf" srcId="{DB36FA4C-55C5-45B2-80F2-91F8B6D4B401}" destId="{C93E4E9F-8BA8-4328-8689-D802E69853D3}" srcOrd="0" destOrd="0" presId="urn:microsoft.com/office/officeart/2005/8/layout/cycle2"/>
    <dgm:cxn modelId="{09128A5A-5B11-415A-89C4-47216BF6AD1A}" type="presOf" srcId="{B1579B35-57D7-4F73-99A3-04F50919BE3F}" destId="{2BDADDE0-C327-4CA6-8149-6B174576C58D}" srcOrd="0" destOrd="0" presId="urn:microsoft.com/office/officeart/2005/8/layout/cycle2"/>
    <dgm:cxn modelId="{70B0158F-E40A-4B6C-8BC6-A9B4F915B84F}" type="presOf" srcId="{E0A929ED-30AA-492C-8F84-5A60B956C1E5}" destId="{09796B90-31E9-426D-9B92-B5AF66F7E378}" srcOrd="1" destOrd="0" presId="urn:microsoft.com/office/officeart/2005/8/layout/cycle2"/>
    <dgm:cxn modelId="{97496395-3B54-4436-B23E-2CD1FF05142D}" srcId="{7FFFAE78-1404-402C-A876-121DC06A64F7}" destId="{B1579B35-57D7-4F73-99A3-04F50919BE3F}" srcOrd="0" destOrd="0" parTransId="{ED6EE787-B7AB-42C3-915D-FB53E032EB88}" sibTransId="{AE5DE926-EF84-494E-880E-D043F905FF59}"/>
    <dgm:cxn modelId="{060FA99B-B427-4A4A-A1DF-808E75BE577F}" type="presOf" srcId="{AE5DE926-EF84-494E-880E-D043F905FF59}" destId="{19EEB921-8546-4B76-BCE3-A745E51CD4D9}" srcOrd="0" destOrd="0" presId="urn:microsoft.com/office/officeart/2005/8/layout/cycle2"/>
    <dgm:cxn modelId="{4219CFA0-5C4E-46A2-985F-DCB5B85BEF94}" type="presOf" srcId="{AE5DE926-EF84-494E-880E-D043F905FF59}" destId="{B248D495-5CC2-4350-951B-D29C68C3DFDB}" srcOrd="1" destOrd="0" presId="urn:microsoft.com/office/officeart/2005/8/layout/cycle2"/>
    <dgm:cxn modelId="{0F420FA5-E5A9-4DAA-9D43-7668A1FCADA8}" type="presOf" srcId="{BCA126A7-D328-401A-AAB6-95D07DE3CA14}" destId="{6122E902-2EB9-4DBE-91DE-3115ABB431F7}" srcOrd="0" destOrd="0" presId="urn:microsoft.com/office/officeart/2005/8/layout/cycle2"/>
    <dgm:cxn modelId="{13D2A8A7-8F55-4A25-A336-0DBDB3DEF7E4}" srcId="{7FFFAE78-1404-402C-A876-121DC06A64F7}" destId="{DD8D6F2E-E03B-4E20-939B-3B5E27F62CE6}" srcOrd="1" destOrd="0" parTransId="{3EAF9466-6918-49CD-AB4B-75E19FF68F30}" sibTransId="{E0A929ED-30AA-492C-8F84-5A60B956C1E5}"/>
    <dgm:cxn modelId="{81AE5AAD-4295-4DD2-BAC9-E296B3BA25BB}" type="presOf" srcId="{167FF2D4-D9F7-4415-AF94-3DB350FEE6B2}" destId="{1CFF82D0-8628-45A8-8EBA-6BCEEF1A3BF5}" srcOrd="1" destOrd="0" presId="urn:microsoft.com/office/officeart/2005/8/layout/cycle2"/>
    <dgm:cxn modelId="{50C6CBAD-4C70-4ADB-8E64-10A61BFB295E}" type="presOf" srcId="{BCA126A7-D328-401A-AAB6-95D07DE3CA14}" destId="{A1013F88-6560-4BE7-B491-A3275111E0BA}" srcOrd="1" destOrd="0" presId="urn:microsoft.com/office/officeart/2005/8/layout/cycle2"/>
    <dgm:cxn modelId="{B39369AE-B6C5-412F-8CE8-B6CDB8F044FF}" type="presOf" srcId="{2FFEF70B-12A4-4E3D-BABA-9FDAC7E99D1D}" destId="{284CCE7C-8AAB-4B4E-972A-AD8C85D53058}" srcOrd="0" destOrd="0" presId="urn:microsoft.com/office/officeart/2005/8/layout/cycle2"/>
    <dgm:cxn modelId="{8DA065B2-E01C-4D3B-831E-6F36481DA503}" type="presOf" srcId="{DB36FA4C-55C5-45B2-80F2-91F8B6D4B401}" destId="{04ADD71B-495B-4C7B-B7DF-8D062804E435}" srcOrd="1" destOrd="0" presId="urn:microsoft.com/office/officeart/2005/8/layout/cycle2"/>
    <dgm:cxn modelId="{E04CABC7-99D6-4EBD-952D-555688CB4655}" type="presOf" srcId="{E0A929ED-30AA-492C-8F84-5A60B956C1E5}" destId="{D9D5C937-FDFA-4213-90AB-0E0B4BFD4D09}" srcOrd="0" destOrd="0" presId="urn:microsoft.com/office/officeart/2005/8/layout/cycle2"/>
    <dgm:cxn modelId="{B79C2ECE-9297-49D4-8019-42B64D75A775}" type="presOf" srcId="{B02E7606-C5BE-4ABA-96AF-E7B5BBB19296}" destId="{9CAEC5E7-7342-435B-A627-66B9F7E1D9EA}" srcOrd="0" destOrd="0" presId="urn:microsoft.com/office/officeart/2005/8/layout/cycle2"/>
    <dgm:cxn modelId="{5A5399E4-26CF-4EF3-AE33-4CAD73F012A6}" srcId="{7FFFAE78-1404-402C-A876-121DC06A64F7}" destId="{B02E7606-C5BE-4ABA-96AF-E7B5BBB19296}" srcOrd="4" destOrd="0" parTransId="{325B0495-5C6A-4055-923C-2CC0AF96B948}" sibTransId="{BCA126A7-D328-401A-AAB6-95D07DE3CA14}"/>
    <dgm:cxn modelId="{1EE956EA-DAD9-4146-B043-8F1DE58EC93A}" type="presOf" srcId="{7FFFAE78-1404-402C-A876-121DC06A64F7}" destId="{DD18B4A7-4783-45FB-BCE3-9281229F95AF}" srcOrd="0" destOrd="0" presId="urn:microsoft.com/office/officeart/2005/8/layout/cycle2"/>
    <dgm:cxn modelId="{98E885F7-5837-4BF7-9B8C-B644A3121757}" srcId="{7FFFAE78-1404-402C-A876-121DC06A64F7}" destId="{2FFEF70B-12A4-4E3D-BABA-9FDAC7E99D1D}" srcOrd="2" destOrd="0" parTransId="{693839D0-ECED-43D8-BEFB-F6F4971121FD}" sibTransId="{167FF2D4-D9F7-4415-AF94-3DB350FEE6B2}"/>
    <dgm:cxn modelId="{BB39D94C-FA07-4584-B049-9DCD85350316}" type="presParOf" srcId="{DD18B4A7-4783-45FB-BCE3-9281229F95AF}" destId="{2BDADDE0-C327-4CA6-8149-6B174576C58D}" srcOrd="0" destOrd="0" presId="urn:microsoft.com/office/officeart/2005/8/layout/cycle2"/>
    <dgm:cxn modelId="{5FAA5F89-C368-4A03-B50A-73EE4DD6E541}" type="presParOf" srcId="{DD18B4A7-4783-45FB-BCE3-9281229F95AF}" destId="{19EEB921-8546-4B76-BCE3-A745E51CD4D9}" srcOrd="1" destOrd="0" presId="urn:microsoft.com/office/officeart/2005/8/layout/cycle2"/>
    <dgm:cxn modelId="{20E22F71-E75B-43BC-A462-4A041258B1D4}" type="presParOf" srcId="{19EEB921-8546-4B76-BCE3-A745E51CD4D9}" destId="{B248D495-5CC2-4350-951B-D29C68C3DFDB}" srcOrd="0" destOrd="0" presId="urn:microsoft.com/office/officeart/2005/8/layout/cycle2"/>
    <dgm:cxn modelId="{B442FE3B-CBD3-450A-9627-39C866672B6C}" type="presParOf" srcId="{DD18B4A7-4783-45FB-BCE3-9281229F95AF}" destId="{5FD15C70-7094-491D-B2E0-5BAAA880AB6B}" srcOrd="2" destOrd="0" presId="urn:microsoft.com/office/officeart/2005/8/layout/cycle2"/>
    <dgm:cxn modelId="{1BB722E9-5884-4EE4-A5CA-B21A0795185E}" type="presParOf" srcId="{DD18B4A7-4783-45FB-BCE3-9281229F95AF}" destId="{D9D5C937-FDFA-4213-90AB-0E0B4BFD4D09}" srcOrd="3" destOrd="0" presId="urn:microsoft.com/office/officeart/2005/8/layout/cycle2"/>
    <dgm:cxn modelId="{DC9CF866-3587-4B2D-A8C2-6F7692F7E420}" type="presParOf" srcId="{D9D5C937-FDFA-4213-90AB-0E0B4BFD4D09}" destId="{09796B90-31E9-426D-9B92-B5AF66F7E378}" srcOrd="0" destOrd="0" presId="urn:microsoft.com/office/officeart/2005/8/layout/cycle2"/>
    <dgm:cxn modelId="{234CEE3A-B75B-4AA6-AECE-F4BF7B576AD8}" type="presParOf" srcId="{DD18B4A7-4783-45FB-BCE3-9281229F95AF}" destId="{284CCE7C-8AAB-4B4E-972A-AD8C85D53058}" srcOrd="4" destOrd="0" presId="urn:microsoft.com/office/officeart/2005/8/layout/cycle2"/>
    <dgm:cxn modelId="{D13CBFCE-7FB6-4D35-8034-F2FE170733C3}" type="presParOf" srcId="{DD18B4A7-4783-45FB-BCE3-9281229F95AF}" destId="{5B009959-C822-494C-892E-11704A39AA06}" srcOrd="5" destOrd="0" presId="urn:microsoft.com/office/officeart/2005/8/layout/cycle2"/>
    <dgm:cxn modelId="{D61DD832-B5F6-43E9-B765-7439D5844DC9}" type="presParOf" srcId="{5B009959-C822-494C-892E-11704A39AA06}" destId="{1CFF82D0-8628-45A8-8EBA-6BCEEF1A3BF5}" srcOrd="0" destOrd="0" presId="urn:microsoft.com/office/officeart/2005/8/layout/cycle2"/>
    <dgm:cxn modelId="{44B49482-107C-44CD-AF54-1ED4BA6D3129}" type="presParOf" srcId="{DD18B4A7-4783-45FB-BCE3-9281229F95AF}" destId="{7739D2E7-FA9C-4236-B4C0-975663A6139A}" srcOrd="6" destOrd="0" presId="urn:microsoft.com/office/officeart/2005/8/layout/cycle2"/>
    <dgm:cxn modelId="{BBE8EB58-E944-44B0-ACF6-FEDFC67E13EB}" type="presParOf" srcId="{DD18B4A7-4783-45FB-BCE3-9281229F95AF}" destId="{C93E4E9F-8BA8-4328-8689-D802E69853D3}" srcOrd="7" destOrd="0" presId="urn:microsoft.com/office/officeart/2005/8/layout/cycle2"/>
    <dgm:cxn modelId="{1B55EAA6-DEC1-4357-AB15-74B65D1AA79E}" type="presParOf" srcId="{C93E4E9F-8BA8-4328-8689-D802E69853D3}" destId="{04ADD71B-495B-4C7B-B7DF-8D062804E435}" srcOrd="0" destOrd="0" presId="urn:microsoft.com/office/officeart/2005/8/layout/cycle2"/>
    <dgm:cxn modelId="{4F3E8C91-7E2B-4C62-BF5E-C06A3E30AE63}" type="presParOf" srcId="{DD18B4A7-4783-45FB-BCE3-9281229F95AF}" destId="{9CAEC5E7-7342-435B-A627-66B9F7E1D9EA}" srcOrd="8" destOrd="0" presId="urn:microsoft.com/office/officeart/2005/8/layout/cycle2"/>
    <dgm:cxn modelId="{1525F180-CCBF-417B-BA9E-349858D7C01A}" type="presParOf" srcId="{DD18B4A7-4783-45FB-BCE3-9281229F95AF}" destId="{6122E902-2EB9-4DBE-91DE-3115ABB431F7}" srcOrd="9" destOrd="0" presId="urn:microsoft.com/office/officeart/2005/8/layout/cycle2"/>
    <dgm:cxn modelId="{592A7A1F-201D-428E-B810-BF97EFE0A329}" type="presParOf" srcId="{6122E902-2EB9-4DBE-91DE-3115ABB431F7}" destId="{A1013F88-6560-4BE7-B491-A3275111E0BA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1962AC6-6D97-4E33-A98E-9BCFB0FD3510}" type="doc">
      <dgm:prSet loTypeId="urn:microsoft.com/office/officeart/2005/8/layout/radial5" loCatId="cycle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fi-FI"/>
        </a:p>
      </dgm:t>
    </dgm:pt>
    <dgm:pt modelId="{629E661E-7E6B-4252-8CBD-A1FFE8ADA291}">
      <dgm:prSet phldrT="[Teksti]" custT="1"/>
      <dgm:spPr>
        <a:solidFill>
          <a:schemeClr val="accent4"/>
        </a:solidFill>
        <a:ln>
          <a:solidFill>
            <a:schemeClr val="accent4"/>
          </a:solidFill>
        </a:ln>
      </dgm:spPr>
      <dgm:t>
        <a:bodyPr/>
        <a:lstStyle/>
        <a:p>
          <a:r>
            <a:rPr lang="fi-FI" sz="2400" b="1"/>
            <a:t>Ilmaston-muutoksen seurauksena Suomessa…</a:t>
          </a:r>
        </a:p>
      </dgm:t>
    </dgm:pt>
    <dgm:pt modelId="{FE4B2168-25DF-43FB-ABB5-694B43A01452}" type="parTrans" cxnId="{721209B4-0006-4342-968D-E4C42F77EC19}">
      <dgm:prSet/>
      <dgm:spPr/>
      <dgm:t>
        <a:bodyPr/>
        <a:lstStyle/>
        <a:p>
          <a:endParaRPr lang="fi-FI"/>
        </a:p>
      </dgm:t>
    </dgm:pt>
    <dgm:pt modelId="{0F1AB43B-010B-42F6-AB4F-2B6C173689D7}" type="sibTrans" cxnId="{721209B4-0006-4342-968D-E4C42F77EC19}">
      <dgm:prSet/>
      <dgm:spPr/>
      <dgm:t>
        <a:bodyPr/>
        <a:lstStyle/>
        <a:p>
          <a:endParaRPr lang="fi-FI"/>
        </a:p>
      </dgm:t>
    </dgm:pt>
    <dgm:pt modelId="{FB836085-85F3-4125-B756-B0654C746809}">
      <dgm:prSet phldrT="[Teksti]" custT="1"/>
      <dgm:spPr/>
      <dgm:t>
        <a:bodyPr/>
        <a:lstStyle/>
        <a:p>
          <a:r>
            <a:rPr lang="fi-FI" sz="2000" b="0" u="none" kern="1200">
              <a:solidFill>
                <a:prstClr val="white"/>
              </a:solidFill>
              <a:latin typeface="+mn-lt"/>
              <a:ea typeface="+mn-ea"/>
              <a:cs typeface="+mn-cs"/>
            </a:rPr>
            <a:t>Lumipeite ja routa vähenevät. Lauhojen ja sateisten talvien aikana maaperä on märkä ja sen kantavuus huono.</a:t>
          </a:r>
        </a:p>
      </dgm:t>
    </dgm:pt>
    <dgm:pt modelId="{691F81E9-BEBE-47C5-87D6-EE416C0C9CDA}" type="parTrans" cxnId="{7FBFF51E-E359-4DCE-A523-D6376141F28B}">
      <dgm:prSet/>
      <dgm:spPr/>
      <dgm:t>
        <a:bodyPr/>
        <a:lstStyle/>
        <a:p>
          <a:endParaRPr lang="fi-FI"/>
        </a:p>
      </dgm:t>
    </dgm:pt>
    <dgm:pt modelId="{6FB9A4D3-F3E8-41F7-9F90-7543918EB7E8}" type="sibTrans" cxnId="{7FBFF51E-E359-4DCE-A523-D6376141F28B}">
      <dgm:prSet/>
      <dgm:spPr/>
      <dgm:t>
        <a:bodyPr/>
        <a:lstStyle/>
        <a:p>
          <a:endParaRPr lang="fi-FI"/>
        </a:p>
      </dgm:t>
    </dgm:pt>
    <dgm:pt modelId="{C1271B43-8ECB-4348-8FF6-C823CBDC448D}">
      <dgm:prSet phldrT="[Teksti]" custT="1"/>
      <dgm:spPr/>
      <dgm:t>
        <a:bodyPr/>
        <a:lstStyle/>
        <a:p>
          <a:r>
            <a:rPr lang="fi-FI" sz="2000" b="0" u="none" kern="1200">
              <a:solidFill>
                <a:prstClr val="white"/>
              </a:solidFill>
              <a:latin typeface="+mn-lt"/>
              <a:ea typeface="+mn-ea"/>
              <a:cs typeface="+mn-cs"/>
            </a:rPr>
            <a:t>Lämpötila nousee Suomessa enemmän ja nopeammin kuin maapallolla keskimäärin. Etenkin talvilämpötilat nousevat. Hellejaksot yleistyvät ja pidentyvät.</a:t>
          </a:r>
        </a:p>
      </dgm:t>
    </dgm:pt>
    <dgm:pt modelId="{8B017256-6C78-42C9-9163-22A145005127}" type="parTrans" cxnId="{F675411B-ACA8-4E1B-9D8D-06D1716DB54F}">
      <dgm:prSet/>
      <dgm:spPr/>
      <dgm:t>
        <a:bodyPr/>
        <a:lstStyle/>
        <a:p>
          <a:endParaRPr lang="fi-FI"/>
        </a:p>
      </dgm:t>
    </dgm:pt>
    <dgm:pt modelId="{DB6B8EBB-B27F-49F8-A383-D43C6FD882E2}" type="sibTrans" cxnId="{F675411B-ACA8-4E1B-9D8D-06D1716DB54F}">
      <dgm:prSet/>
      <dgm:spPr/>
      <dgm:t>
        <a:bodyPr/>
        <a:lstStyle/>
        <a:p>
          <a:endParaRPr lang="fi-FI"/>
        </a:p>
      </dgm:t>
    </dgm:pt>
    <dgm:pt modelId="{22E8F202-170A-4BE8-96F4-C03EA6207C40}">
      <dgm:prSet phldrT="[Teksti]" custT="1"/>
      <dgm:spPr/>
      <dgm:t>
        <a:bodyPr/>
        <a:lstStyle/>
        <a:p>
          <a:r>
            <a:rPr lang="fi-FI" sz="2000" b="0" u="none" kern="1200">
              <a:solidFill>
                <a:prstClr val="white"/>
              </a:solidFill>
              <a:latin typeface="+mn-lt"/>
              <a:ea typeface="+mn-ea"/>
              <a:cs typeface="+mn-cs"/>
            </a:rPr>
            <a:t>Myrskytuulissa voi tapahtua muutoksia. Myrskytuulten arvioidaan voimistuvan etenkin meri- ja rannikkoalueilla.</a:t>
          </a:r>
        </a:p>
      </dgm:t>
    </dgm:pt>
    <dgm:pt modelId="{22D358BB-31EC-410B-B6F1-1A219DAC55C1}" type="parTrans" cxnId="{F96B088A-2EDA-4501-BDB7-2911A07A7DAF}">
      <dgm:prSet/>
      <dgm:spPr/>
      <dgm:t>
        <a:bodyPr/>
        <a:lstStyle/>
        <a:p>
          <a:endParaRPr lang="fi-FI"/>
        </a:p>
      </dgm:t>
    </dgm:pt>
    <dgm:pt modelId="{3BD20A28-0175-4666-8D08-6A273162BAC5}" type="sibTrans" cxnId="{F96B088A-2EDA-4501-BDB7-2911A07A7DAF}">
      <dgm:prSet/>
      <dgm:spPr/>
      <dgm:t>
        <a:bodyPr/>
        <a:lstStyle/>
        <a:p>
          <a:endParaRPr lang="fi-FI"/>
        </a:p>
      </dgm:t>
    </dgm:pt>
    <dgm:pt modelId="{2DF3CE6C-CD22-4D04-965D-7DCD390B678F}">
      <dgm:prSet phldrT="[Teksti]" custT="1"/>
      <dgm:spPr/>
      <dgm:t>
        <a:bodyPr/>
        <a:lstStyle/>
        <a:p>
          <a:r>
            <a:rPr lang="fi-FI" sz="2000" b="0" u="none" kern="1200">
              <a:solidFill>
                <a:prstClr val="white"/>
              </a:solidFill>
              <a:latin typeface="+mn-lt"/>
              <a:ea typeface="+mn-ea"/>
              <a:cs typeface="+mn-cs"/>
            </a:rPr>
            <a:t>Itämeren pinnankorkeus nousee ja jääpeite supistuu.</a:t>
          </a:r>
        </a:p>
      </dgm:t>
    </dgm:pt>
    <dgm:pt modelId="{917190A1-B27E-4E46-BF6F-B6F89E3C151B}" type="sibTrans" cxnId="{724E9E22-065B-4757-AB8B-AB5024505794}">
      <dgm:prSet/>
      <dgm:spPr/>
      <dgm:t>
        <a:bodyPr/>
        <a:lstStyle/>
        <a:p>
          <a:endParaRPr lang="fi-FI"/>
        </a:p>
      </dgm:t>
    </dgm:pt>
    <dgm:pt modelId="{C1871787-C610-46F8-8ED0-CE2716EBE518}" type="parTrans" cxnId="{724E9E22-065B-4757-AB8B-AB5024505794}">
      <dgm:prSet/>
      <dgm:spPr/>
      <dgm:t>
        <a:bodyPr/>
        <a:lstStyle/>
        <a:p>
          <a:endParaRPr lang="fi-FI"/>
        </a:p>
      </dgm:t>
    </dgm:pt>
    <dgm:pt modelId="{FB0440C5-540E-4D57-BE41-5946EAC05876}">
      <dgm:prSet phldrT="[Teksti]" custT="1"/>
      <dgm:spPr/>
      <dgm:t>
        <a:bodyPr/>
        <a:lstStyle/>
        <a:p>
          <a:r>
            <a:rPr lang="fi-FI" sz="2000" b="0" u="none"/>
            <a:t>Sademäärät kasvavat etenkin talvella. Rankkasateet lisääntyvät kesällä.</a:t>
          </a:r>
        </a:p>
      </dgm:t>
    </dgm:pt>
    <dgm:pt modelId="{F109FF14-E403-4871-BC5E-3DC03458807E}" type="sibTrans" cxnId="{9D66EAC5-4B35-4092-9247-76CA20A05604}">
      <dgm:prSet/>
      <dgm:spPr/>
      <dgm:t>
        <a:bodyPr/>
        <a:lstStyle/>
        <a:p>
          <a:endParaRPr lang="fi-FI"/>
        </a:p>
      </dgm:t>
    </dgm:pt>
    <dgm:pt modelId="{73C61D34-9ED4-4795-AFC8-C5E681BF7D25}" type="parTrans" cxnId="{9D66EAC5-4B35-4092-9247-76CA20A05604}">
      <dgm:prSet/>
      <dgm:spPr/>
      <dgm:t>
        <a:bodyPr/>
        <a:lstStyle/>
        <a:p>
          <a:endParaRPr lang="fi-FI"/>
        </a:p>
      </dgm:t>
    </dgm:pt>
    <dgm:pt modelId="{7932EF39-298A-423A-8198-822229FE7238}" type="pres">
      <dgm:prSet presAssocID="{41962AC6-6D97-4E33-A98E-9BCFB0FD351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5731F15-50F9-4735-A4BD-99328BE1A890}" type="pres">
      <dgm:prSet presAssocID="{629E661E-7E6B-4252-8CBD-A1FFE8ADA291}" presName="centerShape" presStyleLbl="node0" presStyleIdx="0" presStyleCnt="1" custScaleX="167875" custLinFactNeighborX="-673" custLinFactNeighborY="2202"/>
      <dgm:spPr/>
    </dgm:pt>
    <dgm:pt modelId="{3A7C839B-BC0A-45B0-9574-CA2B95E208E3}" type="pres">
      <dgm:prSet presAssocID="{691F81E9-BEBE-47C5-87D6-EE416C0C9CDA}" presName="parTrans" presStyleLbl="sibTrans2D1" presStyleIdx="0" presStyleCnt="5"/>
      <dgm:spPr/>
    </dgm:pt>
    <dgm:pt modelId="{77B9D6DE-F6A9-4E3B-838B-D781E679F217}" type="pres">
      <dgm:prSet presAssocID="{691F81E9-BEBE-47C5-87D6-EE416C0C9CDA}" presName="connectorText" presStyleLbl="sibTrans2D1" presStyleIdx="0" presStyleCnt="5"/>
      <dgm:spPr/>
    </dgm:pt>
    <dgm:pt modelId="{5A8CD943-0B4D-4B32-AF45-44A4C07E0D74}" type="pres">
      <dgm:prSet presAssocID="{FB836085-85F3-4125-B756-B0654C746809}" presName="node" presStyleLbl="node1" presStyleIdx="0" presStyleCnt="5" custScaleX="180277" custRadScaleRad="88916" custRadScaleInc="-13208">
        <dgm:presLayoutVars>
          <dgm:bulletEnabled val="1"/>
        </dgm:presLayoutVars>
      </dgm:prSet>
      <dgm:spPr/>
    </dgm:pt>
    <dgm:pt modelId="{9E18AFB7-5313-462F-BFE9-0E7444B0C7AA}" type="pres">
      <dgm:prSet presAssocID="{22D358BB-31EC-410B-B6F1-1A219DAC55C1}" presName="parTrans" presStyleLbl="sibTrans2D1" presStyleIdx="1" presStyleCnt="5"/>
      <dgm:spPr/>
    </dgm:pt>
    <dgm:pt modelId="{C1412111-5E59-4F45-9B87-D9262BEF2982}" type="pres">
      <dgm:prSet presAssocID="{22D358BB-31EC-410B-B6F1-1A219DAC55C1}" presName="connectorText" presStyleLbl="sibTrans2D1" presStyleIdx="1" presStyleCnt="5"/>
      <dgm:spPr/>
    </dgm:pt>
    <dgm:pt modelId="{2086C18D-80A9-4281-A018-628E0D345B29}" type="pres">
      <dgm:prSet presAssocID="{22E8F202-170A-4BE8-96F4-C03EA6207C40}" presName="node" presStyleLbl="node1" presStyleIdx="1" presStyleCnt="5" custScaleX="187895" custScaleY="115241" custRadScaleRad="150824" custRadScaleInc="27579">
        <dgm:presLayoutVars>
          <dgm:bulletEnabled val="1"/>
        </dgm:presLayoutVars>
      </dgm:prSet>
      <dgm:spPr/>
    </dgm:pt>
    <dgm:pt modelId="{943BA87B-B21F-440D-80E7-4DE239F354DC}" type="pres">
      <dgm:prSet presAssocID="{8B017256-6C78-42C9-9163-22A145005127}" presName="parTrans" presStyleLbl="sibTrans2D1" presStyleIdx="2" presStyleCnt="5"/>
      <dgm:spPr/>
    </dgm:pt>
    <dgm:pt modelId="{C58FFF61-A3DA-43EE-B413-17F8A76FD9CC}" type="pres">
      <dgm:prSet presAssocID="{8B017256-6C78-42C9-9163-22A145005127}" presName="connectorText" presStyleLbl="sibTrans2D1" presStyleIdx="2" presStyleCnt="5"/>
      <dgm:spPr/>
    </dgm:pt>
    <dgm:pt modelId="{AD12EB51-6CF5-46FB-86E2-90021F3FD6A6}" type="pres">
      <dgm:prSet presAssocID="{C1271B43-8ECB-4348-8FF6-C823CBDC448D}" presName="node" presStyleLbl="node1" presStyleIdx="2" presStyleCnt="5" custScaleX="208725" custScaleY="114506" custRadScaleRad="136637" custRadScaleInc="254527">
        <dgm:presLayoutVars>
          <dgm:bulletEnabled val="1"/>
        </dgm:presLayoutVars>
      </dgm:prSet>
      <dgm:spPr/>
    </dgm:pt>
    <dgm:pt modelId="{84C0A819-B3E2-495F-A021-B88423A2181E}" type="pres">
      <dgm:prSet presAssocID="{C1871787-C610-46F8-8ED0-CE2716EBE518}" presName="parTrans" presStyleLbl="sibTrans2D1" presStyleIdx="3" presStyleCnt="5"/>
      <dgm:spPr/>
    </dgm:pt>
    <dgm:pt modelId="{8A8C871E-E34C-4469-942C-41B04052E526}" type="pres">
      <dgm:prSet presAssocID="{C1871787-C610-46F8-8ED0-CE2716EBE518}" presName="connectorText" presStyleLbl="sibTrans2D1" presStyleIdx="3" presStyleCnt="5"/>
      <dgm:spPr/>
    </dgm:pt>
    <dgm:pt modelId="{BF93B903-4017-4170-8709-1A4BC1927BFA}" type="pres">
      <dgm:prSet presAssocID="{2DF3CE6C-CD22-4D04-965D-7DCD390B678F}" presName="node" presStyleLbl="node1" presStyleIdx="3" presStyleCnt="5" custScaleX="172883" custScaleY="107734" custRadScaleRad="123361" custRadScaleInc="-226506">
        <dgm:presLayoutVars>
          <dgm:bulletEnabled val="1"/>
        </dgm:presLayoutVars>
      </dgm:prSet>
      <dgm:spPr/>
    </dgm:pt>
    <dgm:pt modelId="{73DA5F4D-732D-4923-A1C2-20C36CCE4E0F}" type="pres">
      <dgm:prSet presAssocID="{73C61D34-9ED4-4795-AFC8-C5E681BF7D25}" presName="parTrans" presStyleLbl="sibTrans2D1" presStyleIdx="4" presStyleCnt="5"/>
      <dgm:spPr/>
    </dgm:pt>
    <dgm:pt modelId="{C354D2E1-06B3-4974-B206-5A404F3EDCCE}" type="pres">
      <dgm:prSet presAssocID="{73C61D34-9ED4-4795-AFC8-C5E681BF7D25}" presName="connectorText" presStyleLbl="sibTrans2D1" presStyleIdx="4" presStyleCnt="5"/>
      <dgm:spPr/>
    </dgm:pt>
    <dgm:pt modelId="{DB7678A6-AB45-4A53-A211-18FFF6385B2A}" type="pres">
      <dgm:prSet presAssocID="{FB0440C5-540E-4D57-BE41-5946EAC05876}" presName="node" presStyleLbl="node1" presStyleIdx="4" presStyleCnt="5" custScaleX="205645" custScaleY="120272" custRadScaleRad="147932" custRadScaleInc="-9310">
        <dgm:presLayoutVars>
          <dgm:bulletEnabled val="1"/>
        </dgm:presLayoutVars>
      </dgm:prSet>
      <dgm:spPr/>
    </dgm:pt>
  </dgm:ptLst>
  <dgm:cxnLst>
    <dgm:cxn modelId="{F675411B-ACA8-4E1B-9D8D-06D1716DB54F}" srcId="{629E661E-7E6B-4252-8CBD-A1FFE8ADA291}" destId="{C1271B43-8ECB-4348-8FF6-C823CBDC448D}" srcOrd="2" destOrd="0" parTransId="{8B017256-6C78-42C9-9163-22A145005127}" sibTransId="{DB6B8EBB-B27F-49F8-A383-D43C6FD882E2}"/>
    <dgm:cxn modelId="{14BE791E-2225-4448-B5FA-2BA06688F4E6}" type="presOf" srcId="{8B017256-6C78-42C9-9163-22A145005127}" destId="{C58FFF61-A3DA-43EE-B413-17F8A76FD9CC}" srcOrd="1" destOrd="0" presId="urn:microsoft.com/office/officeart/2005/8/layout/radial5"/>
    <dgm:cxn modelId="{7FBFF51E-E359-4DCE-A523-D6376141F28B}" srcId="{629E661E-7E6B-4252-8CBD-A1FFE8ADA291}" destId="{FB836085-85F3-4125-B756-B0654C746809}" srcOrd="0" destOrd="0" parTransId="{691F81E9-BEBE-47C5-87D6-EE416C0C9CDA}" sibTransId="{6FB9A4D3-F3E8-41F7-9F90-7543918EB7E8}"/>
    <dgm:cxn modelId="{A14CE121-C9E1-46CC-A26C-EF3C77C568B3}" type="presOf" srcId="{C1271B43-8ECB-4348-8FF6-C823CBDC448D}" destId="{AD12EB51-6CF5-46FB-86E2-90021F3FD6A6}" srcOrd="0" destOrd="0" presId="urn:microsoft.com/office/officeart/2005/8/layout/radial5"/>
    <dgm:cxn modelId="{724E9E22-065B-4757-AB8B-AB5024505794}" srcId="{629E661E-7E6B-4252-8CBD-A1FFE8ADA291}" destId="{2DF3CE6C-CD22-4D04-965D-7DCD390B678F}" srcOrd="3" destOrd="0" parTransId="{C1871787-C610-46F8-8ED0-CE2716EBE518}" sibTransId="{917190A1-B27E-4E46-BF6F-B6F89E3C151B}"/>
    <dgm:cxn modelId="{5D394328-E7A1-4B76-AE1E-B6C86D66DA8C}" type="presOf" srcId="{73C61D34-9ED4-4795-AFC8-C5E681BF7D25}" destId="{73DA5F4D-732D-4923-A1C2-20C36CCE4E0F}" srcOrd="0" destOrd="0" presId="urn:microsoft.com/office/officeart/2005/8/layout/radial5"/>
    <dgm:cxn modelId="{6903D860-D64A-445C-BBDD-BD845EAEA637}" type="presOf" srcId="{22D358BB-31EC-410B-B6F1-1A219DAC55C1}" destId="{9E18AFB7-5313-462F-BFE9-0E7444B0C7AA}" srcOrd="0" destOrd="0" presId="urn:microsoft.com/office/officeart/2005/8/layout/radial5"/>
    <dgm:cxn modelId="{40C9AA44-3D1F-46FB-B74B-00581842F382}" type="presOf" srcId="{2DF3CE6C-CD22-4D04-965D-7DCD390B678F}" destId="{BF93B903-4017-4170-8709-1A4BC1927BFA}" srcOrd="0" destOrd="0" presId="urn:microsoft.com/office/officeart/2005/8/layout/radial5"/>
    <dgm:cxn modelId="{2192DF47-FC81-4634-AE0D-36B4C081F39B}" type="presOf" srcId="{C1871787-C610-46F8-8ED0-CE2716EBE518}" destId="{8A8C871E-E34C-4469-942C-41B04052E526}" srcOrd="1" destOrd="0" presId="urn:microsoft.com/office/officeart/2005/8/layout/radial5"/>
    <dgm:cxn modelId="{9CA8E96A-AD48-4F8B-9042-5C3208ADFC9F}" type="presOf" srcId="{8B017256-6C78-42C9-9163-22A145005127}" destId="{943BA87B-B21F-440D-80E7-4DE239F354DC}" srcOrd="0" destOrd="0" presId="urn:microsoft.com/office/officeart/2005/8/layout/radial5"/>
    <dgm:cxn modelId="{0671D06D-F0A1-451D-981E-F89A15F645C5}" type="presOf" srcId="{FB0440C5-540E-4D57-BE41-5946EAC05876}" destId="{DB7678A6-AB45-4A53-A211-18FFF6385B2A}" srcOrd="0" destOrd="0" presId="urn:microsoft.com/office/officeart/2005/8/layout/radial5"/>
    <dgm:cxn modelId="{562DFC59-EE9A-4E55-9E4F-1E770D6A3DC4}" type="presOf" srcId="{22E8F202-170A-4BE8-96F4-C03EA6207C40}" destId="{2086C18D-80A9-4281-A018-628E0D345B29}" srcOrd="0" destOrd="0" presId="urn:microsoft.com/office/officeart/2005/8/layout/radial5"/>
    <dgm:cxn modelId="{2E487E80-DF54-4CF7-810B-B24EAF20DC53}" type="presOf" srcId="{41962AC6-6D97-4E33-A98E-9BCFB0FD3510}" destId="{7932EF39-298A-423A-8198-822229FE7238}" srcOrd="0" destOrd="0" presId="urn:microsoft.com/office/officeart/2005/8/layout/radial5"/>
    <dgm:cxn modelId="{25077386-2D94-41E0-BF97-31D4C193D2AE}" type="presOf" srcId="{FB836085-85F3-4125-B756-B0654C746809}" destId="{5A8CD943-0B4D-4B32-AF45-44A4C07E0D74}" srcOrd="0" destOrd="0" presId="urn:microsoft.com/office/officeart/2005/8/layout/radial5"/>
    <dgm:cxn modelId="{F96B088A-2EDA-4501-BDB7-2911A07A7DAF}" srcId="{629E661E-7E6B-4252-8CBD-A1FFE8ADA291}" destId="{22E8F202-170A-4BE8-96F4-C03EA6207C40}" srcOrd="1" destOrd="0" parTransId="{22D358BB-31EC-410B-B6F1-1A219DAC55C1}" sibTransId="{3BD20A28-0175-4666-8D08-6A273162BAC5}"/>
    <dgm:cxn modelId="{94D4919C-AEBF-4106-AA49-431DFE7C644F}" type="presOf" srcId="{691F81E9-BEBE-47C5-87D6-EE416C0C9CDA}" destId="{77B9D6DE-F6A9-4E3B-838B-D781E679F217}" srcOrd="1" destOrd="0" presId="urn:microsoft.com/office/officeart/2005/8/layout/radial5"/>
    <dgm:cxn modelId="{721209B4-0006-4342-968D-E4C42F77EC19}" srcId="{41962AC6-6D97-4E33-A98E-9BCFB0FD3510}" destId="{629E661E-7E6B-4252-8CBD-A1FFE8ADA291}" srcOrd="0" destOrd="0" parTransId="{FE4B2168-25DF-43FB-ABB5-694B43A01452}" sibTransId="{0F1AB43B-010B-42F6-AB4F-2B6C173689D7}"/>
    <dgm:cxn modelId="{9D66EAC5-4B35-4092-9247-76CA20A05604}" srcId="{629E661E-7E6B-4252-8CBD-A1FFE8ADA291}" destId="{FB0440C5-540E-4D57-BE41-5946EAC05876}" srcOrd="4" destOrd="0" parTransId="{73C61D34-9ED4-4795-AFC8-C5E681BF7D25}" sibTransId="{F109FF14-E403-4871-BC5E-3DC03458807E}"/>
    <dgm:cxn modelId="{E24D77DD-CB1B-4DB2-BE75-10231A9F7DE7}" type="presOf" srcId="{C1871787-C610-46F8-8ED0-CE2716EBE518}" destId="{84C0A819-B3E2-495F-A021-B88423A2181E}" srcOrd="0" destOrd="0" presId="urn:microsoft.com/office/officeart/2005/8/layout/radial5"/>
    <dgm:cxn modelId="{4378FFE3-2D5E-42E3-80CA-56CAA5EA6D6C}" type="presOf" srcId="{73C61D34-9ED4-4795-AFC8-C5E681BF7D25}" destId="{C354D2E1-06B3-4974-B206-5A404F3EDCCE}" srcOrd="1" destOrd="0" presId="urn:microsoft.com/office/officeart/2005/8/layout/radial5"/>
    <dgm:cxn modelId="{7676E5EA-40A8-4E03-B31F-BFD191557506}" type="presOf" srcId="{22D358BB-31EC-410B-B6F1-1A219DAC55C1}" destId="{C1412111-5E59-4F45-9B87-D9262BEF2982}" srcOrd="1" destOrd="0" presId="urn:microsoft.com/office/officeart/2005/8/layout/radial5"/>
    <dgm:cxn modelId="{6AB7FEFA-448F-4AF7-960A-ED080D37C7C5}" type="presOf" srcId="{629E661E-7E6B-4252-8CBD-A1FFE8ADA291}" destId="{15731F15-50F9-4735-A4BD-99328BE1A890}" srcOrd="0" destOrd="0" presId="urn:microsoft.com/office/officeart/2005/8/layout/radial5"/>
    <dgm:cxn modelId="{566A73FD-33B3-4289-AFF0-D359649D9C2D}" type="presOf" srcId="{691F81E9-BEBE-47C5-87D6-EE416C0C9CDA}" destId="{3A7C839B-BC0A-45B0-9574-CA2B95E208E3}" srcOrd="0" destOrd="0" presId="urn:microsoft.com/office/officeart/2005/8/layout/radial5"/>
    <dgm:cxn modelId="{03E4DF61-D0A6-4725-8908-813794815A46}" type="presParOf" srcId="{7932EF39-298A-423A-8198-822229FE7238}" destId="{15731F15-50F9-4735-A4BD-99328BE1A890}" srcOrd="0" destOrd="0" presId="urn:microsoft.com/office/officeart/2005/8/layout/radial5"/>
    <dgm:cxn modelId="{112B13CA-7A49-4835-A3B0-0852FC65E1DD}" type="presParOf" srcId="{7932EF39-298A-423A-8198-822229FE7238}" destId="{3A7C839B-BC0A-45B0-9574-CA2B95E208E3}" srcOrd="1" destOrd="0" presId="urn:microsoft.com/office/officeart/2005/8/layout/radial5"/>
    <dgm:cxn modelId="{783A49DF-B86C-4406-A016-4F287E84756D}" type="presParOf" srcId="{3A7C839B-BC0A-45B0-9574-CA2B95E208E3}" destId="{77B9D6DE-F6A9-4E3B-838B-D781E679F217}" srcOrd="0" destOrd="0" presId="urn:microsoft.com/office/officeart/2005/8/layout/radial5"/>
    <dgm:cxn modelId="{818AF4DE-A1A8-4E45-948C-4793E9BA748C}" type="presParOf" srcId="{7932EF39-298A-423A-8198-822229FE7238}" destId="{5A8CD943-0B4D-4B32-AF45-44A4C07E0D74}" srcOrd="2" destOrd="0" presId="urn:microsoft.com/office/officeart/2005/8/layout/radial5"/>
    <dgm:cxn modelId="{4DCAD448-90D3-4B6A-91FC-338863337480}" type="presParOf" srcId="{7932EF39-298A-423A-8198-822229FE7238}" destId="{9E18AFB7-5313-462F-BFE9-0E7444B0C7AA}" srcOrd="3" destOrd="0" presId="urn:microsoft.com/office/officeart/2005/8/layout/radial5"/>
    <dgm:cxn modelId="{D20E1B02-306F-4B6E-9558-FCC23F0FEE6A}" type="presParOf" srcId="{9E18AFB7-5313-462F-BFE9-0E7444B0C7AA}" destId="{C1412111-5E59-4F45-9B87-D9262BEF2982}" srcOrd="0" destOrd="0" presId="urn:microsoft.com/office/officeart/2005/8/layout/radial5"/>
    <dgm:cxn modelId="{B6AC16DC-5BEC-456B-8855-12F2961073AA}" type="presParOf" srcId="{7932EF39-298A-423A-8198-822229FE7238}" destId="{2086C18D-80A9-4281-A018-628E0D345B29}" srcOrd="4" destOrd="0" presId="urn:microsoft.com/office/officeart/2005/8/layout/radial5"/>
    <dgm:cxn modelId="{5E79403C-CA9C-4694-8F91-E178AC5CF2BC}" type="presParOf" srcId="{7932EF39-298A-423A-8198-822229FE7238}" destId="{943BA87B-B21F-440D-80E7-4DE239F354DC}" srcOrd="5" destOrd="0" presId="urn:microsoft.com/office/officeart/2005/8/layout/radial5"/>
    <dgm:cxn modelId="{BA4D0EF1-C505-4A44-8F5A-CD033F5CD798}" type="presParOf" srcId="{943BA87B-B21F-440D-80E7-4DE239F354DC}" destId="{C58FFF61-A3DA-43EE-B413-17F8A76FD9CC}" srcOrd="0" destOrd="0" presId="urn:microsoft.com/office/officeart/2005/8/layout/radial5"/>
    <dgm:cxn modelId="{CAA8C35C-4CEA-4791-BC77-65525107F574}" type="presParOf" srcId="{7932EF39-298A-423A-8198-822229FE7238}" destId="{AD12EB51-6CF5-46FB-86E2-90021F3FD6A6}" srcOrd="6" destOrd="0" presId="urn:microsoft.com/office/officeart/2005/8/layout/radial5"/>
    <dgm:cxn modelId="{F39E2FC7-67DD-4C62-AF8E-B08A40F8AAC7}" type="presParOf" srcId="{7932EF39-298A-423A-8198-822229FE7238}" destId="{84C0A819-B3E2-495F-A021-B88423A2181E}" srcOrd="7" destOrd="0" presId="urn:microsoft.com/office/officeart/2005/8/layout/radial5"/>
    <dgm:cxn modelId="{ADA8787E-67BC-4765-BEDF-5DE802940725}" type="presParOf" srcId="{84C0A819-B3E2-495F-A021-B88423A2181E}" destId="{8A8C871E-E34C-4469-942C-41B04052E526}" srcOrd="0" destOrd="0" presId="urn:microsoft.com/office/officeart/2005/8/layout/radial5"/>
    <dgm:cxn modelId="{42886664-8C87-4D06-B0C5-611207BBA317}" type="presParOf" srcId="{7932EF39-298A-423A-8198-822229FE7238}" destId="{BF93B903-4017-4170-8709-1A4BC1927BFA}" srcOrd="8" destOrd="0" presId="urn:microsoft.com/office/officeart/2005/8/layout/radial5"/>
    <dgm:cxn modelId="{00CB9D17-B794-4E2C-AC68-53EDB213B1BE}" type="presParOf" srcId="{7932EF39-298A-423A-8198-822229FE7238}" destId="{73DA5F4D-732D-4923-A1C2-20C36CCE4E0F}" srcOrd="9" destOrd="0" presId="urn:microsoft.com/office/officeart/2005/8/layout/radial5"/>
    <dgm:cxn modelId="{BD974CB9-B750-4E44-A4FB-17A4612F6ABB}" type="presParOf" srcId="{73DA5F4D-732D-4923-A1C2-20C36CCE4E0F}" destId="{C354D2E1-06B3-4974-B206-5A404F3EDCCE}" srcOrd="0" destOrd="0" presId="urn:microsoft.com/office/officeart/2005/8/layout/radial5"/>
    <dgm:cxn modelId="{21EBD060-E27A-456C-8CE3-4B79FFC7E324}" type="presParOf" srcId="{7932EF39-298A-423A-8198-822229FE7238}" destId="{DB7678A6-AB45-4A53-A211-18FFF6385B2A}" srcOrd="10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2B822DA-5048-450B-8AD7-1DAA7DE0023E}">
      <dsp:nvSpPr>
        <dsp:cNvPr id="0" name=""/>
        <dsp:cNvSpPr/>
      </dsp:nvSpPr>
      <dsp:spPr>
        <a:xfrm>
          <a:off x="1109504" y="292"/>
          <a:ext cx="2667250" cy="26672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fi-FI" sz="17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Hillinnällä vaikutetaan ilmastonmuutoksen </a:t>
          </a:r>
          <a:r>
            <a:rPr kumimoji="0" lang="fi-FI" sz="24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syihin</a:t>
          </a:r>
          <a:r>
            <a:rPr kumimoji="0" lang="fi-FI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.</a:t>
          </a:r>
          <a:endParaRPr lang="fi-FI" sz="1700" kern="1200">
            <a:solidFill>
              <a:schemeClr val="bg1"/>
            </a:solidFill>
          </a:endParaRPr>
        </a:p>
      </dsp:txBody>
      <dsp:txXfrm>
        <a:off x="1500114" y="390902"/>
        <a:ext cx="1886030" cy="1886030"/>
      </dsp:txXfrm>
    </dsp:sp>
    <dsp:sp modelId="{9E59EB09-5E2E-400E-B07D-B2E94471EC38}">
      <dsp:nvSpPr>
        <dsp:cNvPr id="0" name=""/>
        <dsp:cNvSpPr/>
      </dsp:nvSpPr>
      <dsp:spPr>
        <a:xfrm>
          <a:off x="1846971" y="2834466"/>
          <a:ext cx="1192315" cy="1192315"/>
        </a:xfrm>
        <a:prstGeom prst="mathPlus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2100" kern="1200"/>
        </a:p>
      </dsp:txBody>
      <dsp:txXfrm>
        <a:off x="2005012" y="3290407"/>
        <a:ext cx="876233" cy="280433"/>
      </dsp:txXfrm>
    </dsp:sp>
    <dsp:sp modelId="{E21BDA4D-3694-4586-900C-FAE86D844166}">
      <dsp:nvSpPr>
        <dsp:cNvPr id="0" name=""/>
        <dsp:cNvSpPr/>
      </dsp:nvSpPr>
      <dsp:spPr>
        <a:xfrm>
          <a:off x="1107530" y="4193705"/>
          <a:ext cx="2671197" cy="266400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fi-FI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Sopeutumisella vaikutetaan ilmastonmuutoksen </a:t>
          </a:r>
          <a:r>
            <a:rPr kumimoji="0" lang="fi-FI" sz="24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seurauksiin</a:t>
          </a:r>
          <a:r>
            <a:rPr kumimoji="0" lang="fi-FI" sz="2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.</a:t>
          </a:r>
          <a:endParaRPr lang="fi-FI" sz="1800" kern="1200">
            <a:solidFill>
              <a:schemeClr val="bg1"/>
            </a:solidFill>
          </a:endParaRPr>
        </a:p>
      </dsp:txBody>
      <dsp:txXfrm>
        <a:off x="1498718" y="4583839"/>
        <a:ext cx="1888821" cy="1883734"/>
      </dsp:txXfrm>
    </dsp:sp>
    <dsp:sp modelId="{F28C1F58-DFBD-4ED0-8A57-4A0FDAFBD828}">
      <dsp:nvSpPr>
        <dsp:cNvPr id="0" name=""/>
        <dsp:cNvSpPr/>
      </dsp:nvSpPr>
      <dsp:spPr>
        <a:xfrm>
          <a:off x="4087085" y="3046636"/>
          <a:ext cx="653717" cy="7647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400" kern="1200"/>
        </a:p>
      </dsp:txBody>
      <dsp:txXfrm>
        <a:off x="4087085" y="3199581"/>
        <a:ext cx="457602" cy="458836"/>
      </dsp:txXfrm>
    </dsp:sp>
    <dsp:sp modelId="{23D62354-2BF2-43E9-92E9-64DF5C27ED68}">
      <dsp:nvSpPr>
        <dsp:cNvPr id="0" name=""/>
        <dsp:cNvSpPr/>
      </dsp:nvSpPr>
      <dsp:spPr>
        <a:xfrm>
          <a:off x="5012157" y="1373284"/>
          <a:ext cx="4111431" cy="411143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fi-FI" sz="21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rPr>
            <a:t>Molemmissa tavoitteena toimiva yhteiskunta, jossa ilmastonmuutoksen luomat negatiiviset vaikutukset ovat mahdollisimman pieniä ja positiivisiin mahdollisuuksiin tartutaan.</a:t>
          </a:r>
          <a:endParaRPr lang="fi-FI" sz="2100" kern="1200">
            <a:solidFill>
              <a:schemeClr val="bg1"/>
            </a:solidFill>
          </a:endParaRPr>
        </a:p>
      </dsp:txBody>
      <dsp:txXfrm>
        <a:off x="5614262" y="1975389"/>
        <a:ext cx="2907221" cy="290722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BDADDE0-C327-4CA6-8149-6B174576C58D}">
      <dsp:nvSpPr>
        <dsp:cNvPr id="0" name=""/>
        <dsp:cNvSpPr/>
      </dsp:nvSpPr>
      <dsp:spPr>
        <a:xfrm>
          <a:off x="3355649" y="-205194"/>
          <a:ext cx="2880000" cy="23704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Aloitus, valmistautuminen</a:t>
          </a:r>
        </a:p>
      </dsp:txBody>
      <dsp:txXfrm>
        <a:off x="3777415" y="141957"/>
        <a:ext cx="2036468" cy="1676193"/>
      </dsp:txXfrm>
    </dsp:sp>
    <dsp:sp modelId="{19EEB921-8546-4B76-BCE3-A745E51CD4D9}">
      <dsp:nvSpPr>
        <dsp:cNvPr id="0" name=""/>
        <dsp:cNvSpPr/>
      </dsp:nvSpPr>
      <dsp:spPr>
        <a:xfrm rot="2160000">
          <a:off x="5922381" y="1539601"/>
          <a:ext cx="196202" cy="6606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000" kern="1200"/>
        </a:p>
      </dsp:txBody>
      <dsp:txXfrm>
        <a:off x="5928002" y="1654440"/>
        <a:ext cx="137341" cy="396413"/>
      </dsp:txXfrm>
    </dsp:sp>
    <dsp:sp modelId="{5FD15C70-7094-491D-B2E0-5BAAA880AB6B}">
      <dsp:nvSpPr>
        <dsp:cNvPr id="0" name=""/>
        <dsp:cNvSpPr/>
      </dsp:nvSpPr>
      <dsp:spPr>
        <a:xfrm>
          <a:off x="5911916" y="1521263"/>
          <a:ext cx="2519997" cy="23704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Ilmaston-muutoksen vaikutusten tunnistaminen</a:t>
          </a:r>
        </a:p>
      </dsp:txBody>
      <dsp:txXfrm>
        <a:off x="6280961" y="1868414"/>
        <a:ext cx="1781907" cy="1676193"/>
      </dsp:txXfrm>
    </dsp:sp>
    <dsp:sp modelId="{D9D5C937-FDFA-4213-90AB-0E0B4BFD4D09}">
      <dsp:nvSpPr>
        <dsp:cNvPr id="0" name=""/>
        <dsp:cNvSpPr/>
      </dsp:nvSpPr>
      <dsp:spPr>
        <a:xfrm rot="6480000">
          <a:off x="6573953" y="3765002"/>
          <a:ext cx="293402" cy="6606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000" kern="1200"/>
        </a:p>
      </dsp:txBody>
      <dsp:txXfrm rot="10800000">
        <a:off x="6631563" y="3855284"/>
        <a:ext cx="205381" cy="396413"/>
      </dsp:txXfrm>
    </dsp:sp>
    <dsp:sp modelId="{284CCE7C-8AAB-4B4E-972A-AD8C85D53058}">
      <dsp:nvSpPr>
        <dsp:cNvPr id="0" name=""/>
        <dsp:cNvSpPr/>
      </dsp:nvSpPr>
      <dsp:spPr>
        <a:xfrm>
          <a:off x="5004263" y="4314730"/>
          <a:ext cx="2519997" cy="23704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Sopeutumisen toimenpiteiden kehittäminen ja valinta</a:t>
          </a:r>
        </a:p>
      </dsp:txBody>
      <dsp:txXfrm>
        <a:off x="5373308" y="4661881"/>
        <a:ext cx="1781907" cy="1676193"/>
      </dsp:txXfrm>
    </dsp:sp>
    <dsp:sp modelId="{5B009959-C822-494C-892E-11704A39AA06}">
      <dsp:nvSpPr>
        <dsp:cNvPr id="0" name=""/>
        <dsp:cNvSpPr/>
      </dsp:nvSpPr>
      <dsp:spPr>
        <a:xfrm rot="10800000">
          <a:off x="4691342" y="5169633"/>
          <a:ext cx="221130" cy="6606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000" kern="1200"/>
        </a:p>
      </dsp:txBody>
      <dsp:txXfrm rot="10800000">
        <a:off x="4757681" y="5301771"/>
        <a:ext cx="154791" cy="396413"/>
      </dsp:txXfrm>
    </dsp:sp>
    <dsp:sp modelId="{7739D2E7-FA9C-4236-B4C0-975663A6139A}">
      <dsp:nvSpPr>
        <dsp:cNvPr id="0" name=""/>
        <dsp:cNvSpPr/>
      </dsp:nvSpPr>
      <dsp:spPr>
        <a:xfrm>
          <a:off x="2067037" y="4314730"/>
          <a:ext cx="2519997" cy="23704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Toimenpiteiden toteuttaminen</a:t>
          </a:r>
        </a:p>
      </dsp:txBody>
      <dsp:txXfrm>
        <a:off x="2436082" y="4661881"/>
        <a:ext cx="1781907" cy="1676193"/>
      </dsp:txXfrm>
    </dsp:sp>
    <dsp:sp modelId="{C93E4E9F-8BA8-4328-8689-D802E69853D3}">
      <dsp:nvSpPr>
        <dsp:cNvPr id="0" name=""/>
        <dsp:cNvSpPr/>
      </dsp:nvSpPr>
      <dsp:spPr>
        <a:xfrm rot="15120000">
          <a:off x="2729074" y="3780797"/>
          <a:ext cx="293402" cy="6606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000" kern="1200"/>
        </a:p>
      </dsp:txBody>
      <dsp:txXfrm rot="10800000">
        <a:off x="2786684" y="3954791"/>
        <a:ext cx="205381" cy="396413"/>
      </dsp:txXfrm>
    </dsp:sp>
    <dsp:sp modelId="{9CAEC5E7-7342-435B-A627-66B9F7E1D9EA}">
      <dsp:nvSpPr>
        <dsp:cNvPr id="0" name=""/>
        <dsp:cNvSpPr/>
      </dsp:nvSpPr>
      <dsp:spPr>
        <a:xfrm>
          <a:off x="1159385" y="1521263"/>
          <a:ext cx="2519997" cy="237049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/>
            <a:t>Seuranta ja arviointi</a:t>
          </a:r>
        </a:p>
      </dsp:txBody>
      <dsp:txXfrm>
        <a:off x="1528430" y="1868414"/>
        <a:ext cx="1781907" cy="1676193"/>
      </dsp:txXfrm>
    </dsp:sp>
    <dsp:sp modelId="{6122E902-2EB9-4DBE-91DE-3115ABB431F7}">
      <dsp:nvSpPr>
        <dsp:cNvPr id="0" name=""/>
        <dsp:cNvSpPr/>
      </dsp:nvSpPr>
      <dsp:spPr>
        <a:xfrm rot="19440000">
          <a:off x="3463730" y="1546129"/>
          <a:ext cx="196202" cy="66068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000" kern="1200"/>
        </a:p>
      </dsp:txBody>
      <dsp:txXfrm>
        <a:off x="3469351" y="1695566"/>
        <a:ext cx="137341" cy="39641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731F15-50F9-4735-A4BD-99328BE1A890}">
      <dsp:nvSpPr>
        <dsp:cNvPr id="0" name=""/>
        <dsp:cNvSpPr/>
      </dsp:nvSpPr>
      <dsp:spPr>
        <a:xfrm>
          <a:off x="4516579" y="2767141"/>
          <a:ext cx="3257981" cy="1940718"/>
        </a:xfrm>
        <a:prstGeom prst="ellipse">
          <a:avLst/>
        </a:prstGeom>
        <a:solidFill>
          <a:schemeClr val="accent4"/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400" b="1" kern="1200"/>
            <a:t>Ilmaston-muutoksen seurauksena Suomessa…</a:t>
          </a:r>
        </a:p>
      </dsp:txBody>
      <dsp:txXfrm>
        <a:off x="4993699" y="3051353"/>
        <a:ext cx="2303741" cy="1372294"/>
      </dsp:txXfrm>
    </dsp:sp>
    <dsp:sp modelId="{3A7C839B-BC0A-45B0-9574-CA2B95E208E3}">
      <dsp:nvSpPr>
        <dsp:cNvPr id="0" name=""/>
        <dsp:cNvSpPr/>
      </dsp:nvSpPr>
      <dsp:spPr>
        <a:xfrm rot="15977648">
          <a:off x="5908648" y="2153577"/>
          <a:ext cx="311399" cy="6598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000" kern="1200"/>
        </a:p>
      </dsp:txBody>
      <dsp:txXfrm rot="10800000">
        <a:off x="5958377" y="2332158"/>
        <a:ext cx="217979" cy="395906"/>
      </dsp:txXfrm>
    </dsp:sp>
    <dsp:sp modelId="{5A8CD943-0B4D-4B32-AF45-44A4C07E0D74}">
      <dsp:nvSpPr>
        <dsp:cNvPr id="0" name=""/>
        <dsp:cNvSpPr/>
      </dsp:nvSpPr>
      <dsp:spPr>
        <a:xfrm>
          <a:off x="4232646" y="241453"/>
          <a:ext cx="3498669" cy="194071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0" u="none" kern="1200">
              <a:solidFill>
                <a:prstClr val="white"/>
              </a:solidFill>
              <a:latin typeface="+mn-lt"/>
              <a:ea typeface="+mn-ea"/>
              <a:cs typeface="+mn-cs"/>
            </a:rPr>
            <a:t>Lumipeite ja routa vähenevät. Lauhojen ja sateisten talvien aikana maaperä on märkä ja sen kantavuus huono.</a:t>
          </a:r>
        </a:p>
      </dsp:txBody>
      <dsp:txXfrm>
        <a:off x="4745014" y="525665"/>
        <a:ext cx="2473933" cy="1372294"/>
      </dsp:txXfrm>
    </dsp:sp>
    <dsp:sp modelId="{9E18AFB7-5313-462F-BFE9-0E7444B0C7AA}">
      <dsp:nvSpPr>
        <dsp:cNvPr id="0" name=""/>
        <dsp:cNvSpPr/>
      </dsp:nvSpPr>
      <dsp:spPr>
        <a:xfrm rot="21021865">
          <a:off x="7878146" y="3078397"/>
          <a:ext cx="412676" cy="6598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000" kern="1200"/>
        </a:p>
      </dsp:txBody>
      <dsp:txXfrm>
        <a:off x="7879019" y="3220727"/>
        <a:ext cx="288873" cy="395906"/>
      </dsp:txXfrm>
    </dsp:sp>
    <dsp:sp modelId="{2086C18D-80A9-4281-A018-628E0D345B29}">
      <dsp:nvSpPr>
        <dsp:cNvPr id="0" name=""/>
        <dsp:cNvSpPr/>
      </dsp:nvSpPr>
      <dsp:spPr>
        <a:xfrm>
          <a:off x="8413744" y="1924621"/>
          <a:ext cx="3646513" cy="223650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0" u="none" kern="1200">
              <a:solidFill>
                <a:prstClr val="white"/>
              </a:solidFill>
              <a:latin typeface="+mn-lt"/>
              <a:ea typeface="+mn-ea"/>
              <a:cs typeface="+mn-cs"/>
            </a:rPr>
            <a:t>Myrskytuulissa voi tapahtua muutoksia. Myrskytuulten arvioidaan voimistuvan etenkin meri- ja rannikkoalueilla.</a:t>
          </a:r>
        </a:p>
      </dsp:txBody>
      <dsp:txXfrm>
        <a:off x="8947763" y="2252149"/>
        <a:ext cx="2578475" cy="1581447"/>
      </dsp:txXfrm>
    </dsp:sp>
    <dsp:sp modelId="{943BA87B-B21F-440D-80E7-4DE239F354DC}">
      <dsp:nvSpPr>
        <dsp:cNvPr id="0" name=""/>
        <dsp:cNvSpPr/>
      </dsp:nvSpPr>
      <dsp:spPr>
        <a:xfrm rot="8812067">
          <a:off x="4546867" y="4322034"/>
          <a:ext cx="395307" cy="6598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000" kern="1200"/>
        </a:p>
      </dsp:txBody>
      <dsp:txXfrm rot="10800000">
        <a:off x="4655818" y="4421593"/>
        <a:ext cx="276715" cy="395906"/>
      </dsp:txXfrm>
    </dsp:sp>
    <dsp:sp modelId="{AD12EB51-6CF5-46FB-86E2-90021F3FD6A6}">
      <dsp:nvSpPr>
        <dsp:cNvPr id="0" name=""/>
        <dsp:cNvSpPr/>
      </dsp:nvSpPr>
      <dsp:spPr>
        <a:xfrm>
          <a:off x="1094295" y="4601360"/>
          <a:ext cx="4050765" cy="222223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0" u="none" kern="1200">
              <a:solidFill>
                <a:prstClr val="white"/>
              </a:solidFill>
              <a:latin typeface="+mn-lt"/>
              <a:ea typeface="+mn-ea"/>
              <a:cs typeface="+mn-cs"/>
            </a:rPr>
            <a:t>Lämpötila nousee Suomessa enemmän ja nopeammin kuin maapallolla keskimäärin. Etenkin talvilämpötilat nousevat. Hellejaksot yleistyvät ja pidentyvät.</a:t>
          </a:r>
        </a:p>
      </dsp:txBody>
      <dsp:txXfrm>
        <a:off x="1687516" y="4926799"/>
        <a:ext cx="2864323" cy="1571361"/>
      </dsp:txXfrm>
    </dsp:sp>
    <dsp:sp modelId="{84C0A819-B3E2-495F-A021-B88423A2181E}">
      <dsp:nvSpPr>
        <dsp:cNvPr id="0" name=""/>
        <dsp:cNvSpPr/>
      </dsp:nvSpPr>
      <dsp:spPr>
        <a:xfrm rot="2433234">
          <a:off x="7145622" y="4415310"/>
          <a:ext cx="355208" cy="6598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000" kern="1200"/>
        </a:p>
      </dsp:txBody>
      <dsp:txXfrm>
        <a:off x="7158420" y="4512638"/>
        <a:ext cx="248646" cy="395906"/>
      </dsp:txXfrm>
    </dsp:sp>
    <dsp:sp modelId="{BF93B903-4017-4170-8709-1A4BC1927BFA}">
      <dsp:nvSpPr>
        <dsp:cNvPr id="0" name=""/>
        <dsp:cNvSpPr/>
      </dsp:nvSpPr>
      <dsp:spPr>
        <a:xfrm>
          <a:off x="6895454" y="4769301"/>
          <a:ext cx="3355172" cy="209081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0" u="none" kern="1200">
              <a:solidFill>
                <a:prstClr val="white"/>
              </a:solidFill>
              <a:latin typeface="+mn-lt"/>
              <a:ea typeface="+mn-ea"/>
              <a:cs typeface="+mn-cs"/>
            </a:rPr>
            <a:t>Itämeren pinnankorkeus nousee ja jääpeite supistuu.</a:t>
          </a:r>
        </a:p>
      </dsp:txBody>
      <dsp:txXfrm>
        <a:off x="7386808" y="5075493"/>
        <a:ext cx="2372464" cy="1478429"/>
      </dsp:txXfrm>
    </dsp:sp>
    <dsp:sp modelId="{73DA5F4D-732D-4923-A1C2-20C36CCE4E0F}">
      <dsp:nvSpPr>
        <dsp:cNvPr id="0" name=""/>
        <dsp:cNvSpPr/>
      </dsp:nvSpPr>
      <dsp:spPr>
        <a:xfrm rot="11785933">
          <a:off x="4222711" y="2890033"/>
          <a:ext cx="336063" cy="659844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i-FI" sz="3000" kern="1200"/>
        </a:p>
      </dsp:txBody>
      <dsp:txXfrm rot="10800000">
        <a:off x="4321471" y="3036262"/>
        <a:ext cx="235244" cy="395906"/>
      </dsp:txXfrm>
    </dsp:sp>
    <dsp:sp modelId="{DB7678A6-AB45-4A53-A211-18FFF6385B2A}">
      <dsp:nvSpPr>
        <dsp:cNvPr id="0" name=""/>
        <dsp:cNvSpPr/>
      </dsp:nvSpPr>
      <dsp:spPr>
        <a:xfrm>
          <a:off x="300265" y="1435018"/>
          <a:ext cx="3990991" cy="2334141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b="0" u="none" kern="1200"/>
            <a:t>Sademäärät kasvavat etenkin talvella. Rankkasateet lisääntyvät kesällä.</a:t>
          </a:r>
        </a:p>
      </dsp:txBody>
      <dsp:txXfrm>
        <a:off x="884732" y="1776845"/>
        <a:ext cx="2822057" cy="16504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0699D9-3797-493C-A1A1-8AD1A38AACE7}" type="datetimeFigureOut">
              <a:rPr lang="fi-FI" smtClean="0"/>
              <a:t>28.4.2021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EEDB9-2DD8-4B9E-A387-1FC10C60E9C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194415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12EA84-B6AD-411C-A77C-DDE94FB909F4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339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EEDB9-2DD8-4B9E-A387-1FC10C60E9CA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65567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EEDB9-2DD8-4B9E-A387-1FC10C60E9CA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6194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EEDB9-2DD8-4B9E-A387-1FC10C60E9CA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56906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EEDB9-2DD8-4B9E-A387-1FC10C60E9CA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14892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b="0" i="0">
              <a:solidFill>
                <a:srgbClr val="000000"/>
              </a:solidFill>
              <a:effectLst/>
              <a:latin typeface="open_sansregular"/>
            </a:endParaRPr>
          </a:p>
          <a:p>
            <a:r>
              <a:rPr lang="fi-FI"/>
              <a:t>http://ely.maps.arcgis.com/apps/MapJournal/index.html?appid=3438d0d6582a460ebc5648d78c2da9f9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12EA84-B6AD-411C-A77C-DDE94FB909F4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06608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FF5B50-61CC-4911-A090-0C9FC62FEAD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609255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b="0" i="0">
              <a:solidFill>
                <a:srgbClr val="000000"/>
              </a:solidFill>
              <a:effectLst/>
              <a:latin typeface="open_sansregular"/>
            </a:endParaRPr>
          </a:p>
          <a:p>
            <a:r>
              <a:rPr lang="fi-FI"/>
              <a:t>http://ely.maps.arcgis.com/apps/MapJournal/index.html?appid=3438d0d6582a460ebc5648d78c2da9f9</a:t>
            </a:r>
          </a:p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12EA84-B6AD-411C-A77C-DDE94FB909F4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992551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FF5B50-61CC-4911-A090-0C9FC62FEAD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366710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FF5B50-61CC-4911-A090-0C9FC62FEAD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79972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EEDB9-2DD8-4B9E-A387-1FC10C60E9CA}" type="slidenum">
              <a:rPr lang="fi-FI" smtClean="0"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60739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b="0" i="0">
              <a:solidFill>
                <a:srgbClr val="000000"/>
              </a:solidFill>
              <a:effectLst/>
              <a:latin typeface="open_sansregular"/>
            </a:endParaRPr>
          </a:p>
          <a:p>
            <a:r>
              <a:rPr lang="fi-FI"/>
              <a:t>http://ely.maps.arcgis.com/apps/MapJournal/index.html?appid=3438d0d6582a460ebc5648d78c2da9f9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12EA84-B6AD-411C-A77C-DDE94FB909F4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22862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b="1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FF5B50-61CC-4911-A090-0C9FC62FEAD1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98018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b="0" i="0">
              <a:solidFill>
                <a:srgbClr val="000000"/>
              </a:solidFill>
              <a:effectLst/>
              <a:latin typeface="open_sansregular"/>
            </a:endParaRPr>
          </a:p>
          <a:p>
            <a:r>
              <a:rPr lang="fi-FI"/>
              <a:t>http://ely.maps.arcgis.com/apps/MapJournal/index.html?appid=3438d0d6582a460ebc5648d78c2da9f9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12EA84-B6AD-411C-A77C-DDE94FB909F4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11938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EEDB9-2DD8-4B9E-A387-1FC10C60E9CA}" type="slidenum">
              <a:rPr lang="fi-FI" smtClean="0"/>
              <a:t>30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556311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EEDB9-2DD8-4B9E-A387-1FC10C60E9CA}" type="slidenum">
              <a:rPr lang="fi-FI" smtClean="0"/>
              <a:t>33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698517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3F17-9411-A74E-A570-C2E376290F19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0308467"/>
      </p:ext>
    </p:extLst>
  </p:cSld>
  <p:clrMapOvr>
    <a:masterClrMapping/>
  </p:clrMapOvr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809-4BBA-FB47-8F6B-2E4C3BBEC8E1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3094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63F17-9411-A74E-A570-C2E376290F19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485271"/>
      </p:ext>
    </p:extLst>
  </p:cSld>
  <p:clrMapOvr>
    <a:masterClrMapping/>
  </p:clrMapOvr>
  <p:hf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EB1-1368-884D-9E57-0FADA1F8AB87}" type="datetime1">
              <a:rPr lang="fi-FI" smtClean="0"/>
              <a:t>28.4.2021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111462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BF85-6982-2B4C-8EF9-3CC5043EC92B}" type="datetime1">
              <a:rPr lang="fi-FI" smtClean="0"/>
              <a:t>28.4.2021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776118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C727-43D5-2642-9E0D-C5FA1C6072B0}" type="datetime1">
              <a:rPr lang="fi-FI" smtClean="0"/>
              <a:t>28.4.2021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12398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A6B2A-6A76-2D4D-9164-11F14E8F3508}" type="datetime1">
              <a:rPr lang="fi-FI" smtClean="0"/>
              <a:t>28.4.2021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89569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8E00E-D0C3-EA41-BA8E-9F2239380562}" type="datetime1">
              <a:rPr lang="fi-FI" smtClean="0"/>
              <a:t>28.4.2021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88610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3C398-DFFB-2E4C-999A-7431C2851EA3}" type="datetime1">
              <a:rPr lang="fi-FI" smtClean="0"/>
              <a:t>28.4.2021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065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20CDB-2001-5E46-80DD-17DF42406978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45674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6680-747A-E547-B244-C48582052440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8610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9998" y="1907722"/>
            <a:ext cx="6616700" cy="1739900"/>
          </a:xfrm>
          <a:prstGeom prst="rect">
            <a:avLst/>
          </a:prstGeom>
        </p:spPr>
      </p:pic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23DC9A41-8C7D-FA4A-8080-1171A02A10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626100" y="3757613"/>
            <a:ext cx="5715000" cy="179773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  <p:sp>
        <p:nvSpPr>
          <p:cNvPr id="12" name="Päivämäärän paikkamerkki 3">
            <a:extLst>
              <a:ext uri="{FF2B5EF4-FFF2-40B4-BE49-F238E27FC236}">
                <a16:creationId xmlns:a16="http://schemas.microsoft.com/office/drawing/2014/main" id="{5880990B-2DF8-7D4C-863A-41295D378B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2650" y="6278563"/>
            <a:ext cx="857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D9D09E47-ED84-1440-B542-535EF1E55ECB}" type="datetime1">
              <a:rPr lang="fi-FI" smtClean="0"/>
              <a:t>28.4.2021</a:t>
            </a:fld>
            <a:endParaRPr lang="fi-FI"/>
          </a:p>
        </p:txBody>
      </p:sp>
      <p:sp>
        <p:nvSpPr>
          <p:cNvPr id="14" name="Dian numeron paikkamerkki 5">
            <a:extLst>
              <a:ext uri="{FF2B5EF4-FFF2-40B4-BE49-F238E27FC236}">
                <a16:creationId xmlns:a16="http://schemas.microsoft.com/office/drawing/2014/main" id="{1ECF05C0-05BB-1547-88CD-599C7F3A7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278563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31FA9BF8-E4D5-F34D-BEBC-DAF69BBC1F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46394" y="6278563"/>
            <a:ext cx="6235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Esityksen alatunniste tässä</a:t>
            </a:r>
          </a:p>
        </p:txBody>
      </p:sp>
    </p:spTree>
    <p:extLst>
      <p:ext uri="{BB962C8B-B14F-4D97-AF65-F5344CB8AC3E}">
        <p14:creationId xmlns:p14="http://schemas.microsoft.com/office/powerpoint/2010/main" val="38566781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0430" y="5844946"/>
            <a:ext cx="3175340" cy="834974"/>
          </a:xfrm>
          <a:prstGeom prst="rect">
            <a:avLst/>
          </a:prstGeom>
        </p:spPr>
      </p:pic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EACCD4E2-38C8-674D-BD36-A983BAFFA2B2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495997" y="998590"/>
            <a:ext cx="6169747" cy="2259260"/>
          </a:xfrm>
        </p:spPr>
        <p:txBody>
          <a:bodyPr anchor="b">
            <a:noAutofit/>
          </a:bodyPr>
          <a:lstStyle>
            <a:lvl1pPr marL="0" indent="0">
              <a:buNone/>
              <a:defRPr sz="4600" b="1" spc="-15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esityksen otsikko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D5FEC1AB-9B6F-C847-890B-E0D52B1EAF01}"/>
              </a:ext>
            </a:extLst>
          </p:cNvPr>
          <p:cNvCxnSpPr>
            <a:cxnSpLocks/>
          </p:cNvCxnSpPr>
          <p:nvPr userDrawn="1"/>
        </p:nvCxnSpPr>
        <p:spPr>
          <a:xfrm>
            <a:off x="5619335" y="3429000"/>
            <a:ext cx="95333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26E23A04-979E-BF47-814A-DF93C8FD3AA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511084" y="3736663"/>
            <a:ext cx="6156552" cy="198548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</p:spTree>
    <p:extLst>
      <p:ext uri="{BB962C8B-B14F-4D97-AF65-F5344CB8AC3E}">
        <p14:creationId xmlns:p14="http://schemas.microsoft.com/office/powerpoint/2010/main" val="42278538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429" y="143925"/>
            <a:ext cx="2898074" cy="762066"/>
          </a:xfrm>
          <a:prstGeom prst="rect">
            <a:avLst/>
          </a:prstGeom>
          <a:effectLst/>
        </p:spPr>
      </p:pic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23DC9A41-8C7D-FA4A-8080-1171A02A10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19332" y="756850"/>
            <a:ext cx="6311686" cy="2259260"/>
          </a:xfrm>
        </p:spPr>
        <p:txBody>
          <a:bodyPr anchor="b">
            <a:noAutofit/>
          </a:bodyPr>
          <a:lstStyle>
            <a:lvl1pPr marL="0" indent="0">
              <a:buNone/>
              <a:defRPr sz="4600" b="1" spc="-15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esityksen otsikko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C15B0866-1F49-8C45-8297-F576612F51F4}"/>
              </a:ext>
            </a:extLst>
          </p:cNvPr>
          <p:cNvCxnSpPr>
            <a:cxnSpLocks/>
          </p:cNvCxnSpPr>
          <p:nvPr userDrawn="1"/>
        </p:nvCxnSpPr>
        <p:spPr>
          <a:xfrm>
            <a:off x="5142670" y="3187260"/>
            <a:ext cx="95333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C7C1B810-75B5-AE49-8B65-F8BAC809D426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034418" y="3494924"/>
            <a:ext cx="6296599" cy="100871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</p:spTree>
    <p:extLst>
      <p:ext uri="{BB962C8B-B14F-4D97-AF65-F5344CB8AC3E}">
        <p14:creationId xmlns:p14="http://schemas.microsoft.com/office/powerpoint/2010/main" val="38513902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-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3CA2C02-7150-7C4B-A80D-FEBCA36C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EAA6B2A-6A76-2D4D-9164-11F14E8F3508}" type="datetime1">
              <a:rPr lang="fi-FI" smtClean="0"/>
              <a:pPr/>
              <a:t>28.4.2021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4424AD2-898D-5F44-A6A4-96EEEFA44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7C16F94-EE62-0F41-9122-9FCCADAA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4D5A7B7C-E81B-4E4D-BB27-E9495BA744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258222"/>
            <a:ext cx="12192000" cy="1325563"/>
          </a:xfrm>
          <a:effectLst>
            <a:outerShdw blurRad="203200" dir="5400000" algn="ctr" rotWithShape="0">
              <a:srgbClr val="12346C"/>
            </a:outerShdw>
          </a:effectLst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tähän kiitosteksti</a:t>
            </a:r>
          </a:p>
        </p:txBody>
      </p:sp>
    </p:spTree>
    <p:extLst>
      <p:ext uri="{BB962C8B-B14F-4D97-AF65-F5344CB8AC3E}">
        <p14:creationId xmlns:p14="http://schemas.microsoft.com/office/powerpoint/2010/main" val="32970137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2" userDrawn="1">
  <p:cSld name="Osan ylätunnis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B6B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657726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9998" y="1907722"/>
            <a:ext cx="6616700" cy="1739900"/>
          </a:xfrm>
          <a:prstGeom prst="rect">
            <a:avLst/>
          </a:prstGeom>
        </p:spPr>
      </p:pic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23DC9A41-8C7D-FA4A-8080-1171A02A10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626100" y="3757613"/>
            <a:ext cx="5715000" cy="179773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  <p:sp>
        <p:nvSpPr>
          <p:cNvPr id="12" name="Päivämäärän paikkamerkki 3">
            <a:extLst>
              <a:ext uri="{FF2B5EF4-FFF2-40B4-BE49-F238E27FC236}">
                <a16:creationId xmlns:a16="http://schemas.microsoft.com/office/drawing/2014/main" id="{5880990B-2DF8-7D4C-863A-41295D378B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2650" y="6278563"/>
            <a:ext cx="857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D9D09E47-ED84-1440-B542-535EF1E55ECB}" type="datetime1">
              <a:rPr lang="fi-FI" smtClean="0"/>
              <a:t>28.4.2021</a:t>
            </a:fld>
            <a:endParaRPr lang="fi-FI"/>
          </a:p>
        </p:txBody>
      </p:sp>
      <p:sp>
        <p:nvSpPr>
          <p:cNvPr id="14" name="Dian numeron paikkamerkki 5">
            <a:extLst>
              <a:ext uri="{FF2B5EF4-FFF2-40B4-BE49-F238E27FC236}">
                <a16:creationId xmlns:a16="http://schemas.microsoft.com/office/drawing/2014/main" id="{1ECF05C0-05BB-1547-88CD-599C7F3A7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278563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31FA9BF8-E4D5-F34D-BEBC-DAF69BBC1F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46394" y="6278563"/>
            <a:ext cx="6235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Esityksen alatunniste tässä</a:t>
            </a:r>
          </a:p>
        </p:txBody>
      </p:sp>
    </p:spTree>
    <p:extLst>
      <p:ext uri="{BB962C8B-B14F-4D97-AF65-F5344CB8AC3E}">
        <p14:creationId xmlns:p14="http://schemas.microsoft.com/office/powerpoint/2010/main" val="18083531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0430" y="5844946"/>
            <a:ext cx="3175340" cy="834974"/>
          </a:xfrm>
          <a:prstGeom prst="rect">
            <a:avLst/>
          </a:prstGeom>
        </p:spPr>
      </p:pic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EACCD4E2-38C8-674D-BD36-A983BAFFA2B2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495997" y="998590"/>
            <a:ext cx="6169747" cy="2259260"/>
          </a:xfrm>
        </p:spPr>
        <p:txBody>
          <a:bodyPr anchor="b">
            <a:noAutofit/>
          </a:bodyPr>
          <a:lstStyle>
            <a:lvl1pPr marL="0" indent="0">
              <a:buNone/>
              <a:defRPr sz="4600" b="1" spc="-15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esityksen otsikko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D5FEC1AB-9B6F-C847-890B-E0D52B1EAF01}"/>
              </a:ext>
            </a:extLst>
          </p:cNvPr>
          <p:cNvCxnSpPr>
            <a:cxnSpLocks/>
          </p:cNvCxnSpPr>
          <p:nvPr userDrawn="1"/>
        </p:nvCxnSpPr>
        <p:spPr>
          <a:xfrm>
            <a:off x="5619335" y="3429000"/>
            <a:ext cx="95333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26E23A04-979E-BF47-814A-DF93C8FD3AA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511084" y="3736663"/>
            <a:ext cx="6156552" cy="198548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</p:spTree>
    <p:extLst>
      <p:ext uri="{BB962C8B-B14F-4D97-AF65-F5344CB8AC3E}">
        <p14:creationId xmlns:p14="http://schemas.microsoft.com/office/powerpoint/2010/main" val="14244806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429" y="143925"/>
            <a:ext cx="2898074" cy="762066"/>
          </a:xfrm>
          <a:prstGeom prst="rect">
            <a:avLst/>
          </a:prstGeom>
          <a:effectLst/>
        </p:spPr>
      </p:pic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23DC9A41-8C7D-FA4A-8080-1171A02A10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19332" y="756850"/>
            <a:ext cx="6311686" cy="2259260"/>
          </a:xfrm>
        </p:spPr>
        <p:txBody>
          <a:bodyPr anchor="b">
            <a:noAutofit/>
          </a:bodyPr>
          <a:lstStyle>
            <a:lvl1pPr marL="0" indent="0">
              <a:buNone/>
              <a:defRPr sz="4600" b="1" spc="-15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esityksen otsikko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C15B0866-1F49-8C45-8297-F576612F51F4}"/>
              </a:ext>
            </a:extLst>
          </p:cNvPr>
          <p:cNvCxnSpPr>
            <a:cxnSpLocks/>
          </p:cNvCxnSpPr>
          <p:nvPr userDrawn="1"/>
        </p:nvCxnSpPr>
        <p:spPr>
          <a:xfrm>
            <a:off x="5142670" y="3187260"/>
            <a:ext cx="95333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C7C1B810-75B5-AE49-8B65-F8BAC809D426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034418" y="3494924"/>
            <a:ext cx="6296599" cy="100871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</p:spTree>
    <p:extLst>
      <p:ext uri="{BB962C8B-B14F-4D97-AF65-F5344CB8AC3E}">
        <p14:creationId xmlns:p14="http://schemas.microsoft.com/office/powerpoint/2010/main" val="22258259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88C609-01E9-1042-9013-D6070C27C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5125"/>
            <a:ext cx="10521950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6B2234-D55C-5243-AFAE-0C4CBBFAE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50" y="1825625"/>
            <a:ext cx="10521950" cy="4149725"/>
          </a:xfrm>
        </p:spPr>
        <p:txBody>
          <a:bodyPr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BB517050-4F3B-C047-A78A-618684D78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809-4BBA-FB47-8F6B-2E4C3BBEC8E1}" type="datetime1">
              <a:rPr lang="fi-FI" smtClean="0"/>
              <a:t>28.4.2021</a:t>
            </a:fld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72EEAFEC-E7DF-874B-A8BF-52E92BCBA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1A5C3D4D-B804-1040-98F3-7F52761CA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681954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_kuvasuika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88C609-01E9-1042-9013-D6070C27C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5125"/>
            <a:ext cx="8743951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6B2234-D55C-5243-AFAE-0C4CBBFAE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51" y="1825625"/>
            <a:ext cx="8743950" cy="4149725"/>
          </a:xfrm>
        </p:spPr>
        <p:txBody>
          <a:bodyPr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BB517050-4F3B-C047-A78A-618684D78D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09008" y="6171403"/>
            <a:ext cx="857250" cy="365125"/>
          </a:xfrm>
        </p:spPr>
        <p:txBody>
          <a:bodyPr/>
          <a:lstStyle/>
          <a:p>
            <a:fld id="{4862A799-5F24-5C47-A369-B670D9CB6341}" type="datetime1">
              <a:rPr lang="fi-FI" smtClean="0"/>
              <a:t>28.4.2021</a:t>
            </a:fld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72EEAFEC-E7DF-874B-A8BF-52E92BCBA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5067" y="6171403"/>
            <a:ext cx="4673140" cy="365125"/>
          </a:xfrm>
        </p:spPr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1A5C3D4D-B804-1040-98F3-7F52761CA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23407" y="6171403"/>
            <a:ext cx="666751" cy="365125"/>
          </a:xfrm>
        </p:spPr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AC62B113-2EFD-FA4F-85CE-6294F87416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25" y="5915618"/>
            <a:ext cx="2381940" cy="737443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5EEAD9B4-32D4-9C4A-9A65-89B0631410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2500" y="0"/>
            <a:ext cx="2349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7176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_kuvasuikal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88C609-01E9-1042-9013-D6070C27C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5125"/>
            <a:ext cx="8743951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6B2234-D55C-5243-AFAE-0C4CBBFAE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51" y="1825625"/>
            <a:ext cx="8743950" cy="4149725"/>
          </a:xfrm>
        </p:spPr>
        <p:txBody>
          <a:bodyPr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AC62B113-2EFD-FA4F-85CE-6294F87416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25" y="5915618"/>
            <a:ext cx="2381940" cy="737443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A480AAB2-60F5-444B-8E95-D2C48BD479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2500" y="0"/>
            <a:ext cx="2349500" cy="6858000"/>
          </a:xfrm>
          <a:prstGeom prst="rect">
            <a:avLst/>
          </a:prstGeom>
        </p:spPr>
      </p:pic>
      <p:sp>
        <p:nvSpPr>
          <p:cNvPr id="9" name="Päivämäärän paikkamerkki 13">
            <a:extLst>
              <a:ext uri="{FF2B5EF4-FFF2-40B4-BE49-F238E27FC236}">
                <a16:creationId xmlns:a16="http://schemas.microsoft.com/office/drawing/2014/main" id="{377260D9-1E80-B146-BD77-E728B4A825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09008" y="6171403"/>
            <a:ext cx="857250" cy="365125"/>
          </a:xfrm>
        </p:spPr>
        <p:txBody>
          <a:bodyPr/>
          <a:lstStyle/>
          <a:p>
            <a:fld id="{4862A799-5F24-5C47-A369-B670D9CB6341}" type="datetime1">
              <a:rPr lang="fi-FI" smtClean="0"/>
              <a:t>28.4.2021</a:t>
            </a:fld>
            <a:endParaRPr lang="fi-FI"/>
          </a:p>
        </p:txBody>
      </p:sp>
      <p:sp>
        <p:nvSpPr>
          <p:cNvPr id="11" name="Alatunnisteen paikkamerkki 14">
            <a:extLst>
              <a:ext uri="{FF2B5EF4-FFF2-40B4-BE49-F238E27FC236}">
                <a16:creationId xmlns:a16="http://schemas.microsoft.com/office/drawing/2014/main" id="{540252B0-2202-9B4C-AC78-C8EDFF40C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5067" y="6171403"/>
            <a:ext cx="4673140" cy="365125"/>
          </a:xfrm>
        </p:spPr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12" name="Dian numeron paikkamerkki 15">
            <a:extLst>
              <a:ext uri="{FF2B5EF4-FFF2-40B4-BE49-F238E27FC236}">
                <a16:creationId xmlns:a16="http://schemas.microsoft.com/office/drawing/2014/main" id="{5332A496-83BD-2646-9212-3BDB81858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23407" y="6171403"/>
            <a:ext cx="666751" cy="365125"/>
          </a:xfrm>
        </p:spPr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76136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di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E229C36E-11E8-BC41-9D8A-C509487AA4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2A2F70E-AE1E-AE4C-A3F1-D6389F3D1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864397"/>
            <a:ext cx="10515600" cy="2058024"/>
          </a:xfrm>
        </p:spPr>
        <p:txBody>
          <a:bodyPr anchor="b">
            <a:normAutofit/>
          </a:bodyPr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546B996-1FB4-7F4B-9896-E2BFB1680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274816"/>
            <a:ext cx="10515600" cy="1897261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BC3C6FC-B51F-6F4F-9A3B-CC83C17C6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53017B-9241-F045-9938-790C86BC6799}" type="datetime1">
              <a:rPr lang="fi-FI" smtClean="0"/>
              <a:pPr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BE65551-9885-054A-A5A6-18A312518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64F447C0-8CEA-6F4D-B6BA-FBB716384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278563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72A494C4-5C1E-1B4E-BA24-9C3B924DA7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25" y="5915618"/>
            <a:ext cx="2381940" cy="737443"/>
          </a:xfrm>
          <a:prstGeom prst="rect">
            <a:avLst/>
          </a:prstGeom>
        </p:spPr>
      </p:pic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9B02B7B0-D788-F347-805C-6C4481348C05}"/>
              </a:ext>
            </a:extLst>
          </p:cNvPr>
          <p:cNvCxnSpPr>
            <a:cxnSpLocks/>
          </p:cNvCxnSpPr>
          <p:nvPr userDrawn="1"/>
        </p:nvCxnSpPr>
        <p:spPr>
          <a:xfrm>
            <a:off x="5619335" y="3064671"/>
            <a:ext cx="95333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1447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E229C36E-11E8-BC41-9D8A-C509487AA4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2A2F70E-AE1E-AE4C-A3F1-D6389F3D1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71553"/>
            <a:ext cx="10515600" cy="1943724"/>
          </a:xfrm>
          <a:effectLst/>
        </p:spPr>
        <p:txBody>
          <a:bodyPr anchor="b">
            <a:normAutofit/>
          </a:bodyPr>
          <a:lstStyle>
            <a:lvl1pPr algn="ctr">
              <a:defRPr sz="4600">
                <a:solidFill>
                  <a:schemeClr val="tx2">
                    <a:lumMod val="75000"/>
                  </a:schemeClr>
                </a:solidFill>
                <a:effectLst>
                  <a:glow rad="203200">
                    <a:schemeClr val="bg1">
                      <a:alpha val="36000"/>
                    </a:schemeClr>
                  </a:glow>
                </a:effectLst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546B996-1FB4-7F4B-9896-E2BFB1680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254702"/>
            <a:ext cx="10515600" cy="1561790"/>
          </a:xfrm>
          <a:effectLst/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2"/>
                </a:solidFill>
                <a:effectLst>
                  <a:glow rad="203200">
                    <a:schemeClr val="bg1">
                      <a:alpha val="36000"/>
                    </a:schemeClr>
                  </a:glow>
                </a:effectLst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BC3C6FC-B51F-6F4F-9A3B-CC83C17C6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53017B-9241-F045-9938-790C86BC6799}" type="datetime1">
              <a:rPr lang="fi-FI" smtClean="0"/>
              <a:pPr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BE65551-9885-054A-A5A6-18A312518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64F447C0-8CEA-6F4D-B6BA-FBB716384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278563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72A494C4-5C1E-1B4E-BA24-9C3B924DA7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25" y="5915618"/>
            <a:ext cx="2381940" cy="737443"/>
          </a:xfrm>
          <a:prstGeom prst="rect">
            <a:avLst/>
          </a:prstGeom>
        </p:spPr>
      </p:pic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BB8986C8-A071-3F48-9184-336E81C5EF1B}"/>
              </a:ext>
            </a:extLst>
          </p:cNvPr>
          <p:cNvCxnSpPr>
            <a:cxnSpLocks/>
          </p:cNvCxnSpPr>
          <p:nvPr userDrawn="1"/>
        </p:nvCxnSpPr>
        <p:spPr>
          <a:xfrm>
            <a:off x="5619335" y="3064671"/>
            <a:ext cx="953330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2674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dia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E229C36E-11E8-BC41-9D8A-C509487AA4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2A2F70E-AE1E-AE4C-A3F1-D6389F3D1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864397"/>
            <a:ext cx="10515600" cy="2058024"/>
          </a:xfrm>
        </p:spPr>
        <p:txBody>
          <a:bodyPr anchor="b">
            <a:normAutofit/>
          </a:bodyPr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546B996-1FB4-7F4B-9896-E2BFB1680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274816"/>
            <a:ext cx="10515600" cy="1897261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BC3C6FC-B51F-6F4F-9A3B-CC83C17C6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53017B-9241-F045-9938-790C86BC6799}" type="datetime1">
              <a:rPr lang="fi-FI" smtClean="0"/>
              <a:pPr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BE65551-9885-054A-A5A6-18A312518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64F447C0-8CEA-6F4D-B6BA-FBB716384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278563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72A494C4-5C1E-1B4E-BA24-9C3B924DA7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25" y="5915618"/>
            <a:ext cx="2381940" cy="737443"/>
          </a:xfrm>
          <a:prstGeom prst="rect">
            <a:avLst/>
          </a:prstGeom>
        </p:spPr>
      </p:pic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9B02B7B0-D788-F347-805C-6C4481348C05}"/>
              </a:ext>
            </a:extLst>
          </p:cNvPr>
          <p:cNvCxnSpPr>
            <a:cxnSpLocks/>
          </p:cNvCxnSpPr>
          <p:nvPr userDrawn="1"/>
        </p:nvCxnSpPr>
        <p:spPr>
          <a:xfrm>
            <a:off x="5619335" y="3064671"/>
            <a:ext cx="95333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33451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dia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E229C36E-11E8-BC41-9D8A-C509487AA4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2A2F70E-AE1E-AE4C-A3F1-D6389F3D1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71553"/>
            <a:ext cx="10515600" cy="1943724"/>
          </a:xfrm>
          <a:effectLst/>
        </p:spPr>
        <p:txBody>
          <a:bodyPr anchor="b">
            <a:normAutofit/>
          </a:bodyPr>
          <a:lstStyle>
            <a:lvl1pPr algn="ctr">
              <a:defRPr sz="4600">
                <a:solidFill>
                  <a:schemeClr val="tx2">
                    <a:lumMod val="75000"/>
                  </a:schemeClr>
                </a:solidFill>
                <a:effectLst>
                  <a:glow rad="203200">
                    <a:schemeClr val="bg1">
                      <a:alpha val="36000"/>
                    </a:schemeClr>
                  </a:glow>
                </a:effectLst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546B996-1FB4-7F4B-9896-E2BFB1680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254702"/>
            <a:ext cx="10515600" cy="1561790"/>
          </a:xfrm>
          <a:effectLst/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2"/>
                </a:solidFill>
                <a:effectLst>
                  <a:glow rad="203200">
                    <a:schemeClr val="bg1">
                      <a:alpha val="36000"/>
                    </a:schemeClr>
                  </a:glow>
                </a:effectLst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BC3C6FC-B51F-6F4F-9A3B-CC83C17C6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53017B-9241-F045-9938-790C86BC6799}" type="datetime1">
              <a:rPr lang="fi-FI" smtClean="0"/>
              <a:pPr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BE65551-9885-054A-A5A6-18A312518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64F447C0-8CEA-6F4D-B6BA-FBB716384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278563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72A494C4-5C1E-1B4E-BA24-9C3B924DA7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25" y="5915618"/>
            <a:ext cx="2381940" cy="737443"/>
          </a:xfrm>
          <a:prstGeom prst="rect">
            <a:avLst/>
          </a:prstGeom>
        </p:spPr>
      </p:pic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BB8986C8-A071-3F48-9184-336E81C5EF1B}"/>
              </a:ext>
            </a:extLst>
          </p:cNvPr>
          <p:cNvCxnSpPr>
            <a:cxnSpLocks/>
          </p:cNvCxnSpPr>
          <p:nvPr userDrawn="1"/>
        </p:nvCxnSpPr>
        <p:spPr>
          <a:xfrm>
            <a:off x="5619335" y="3064671"/>
            <a:ext cx="953330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44752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C5E76F-1694-7242-8552-D2A4EC57F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C0786A-21DD-D54D-BE7E-EE3CAA01EC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8484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CBF142D-887D-364F-B6E5-A22295DCF2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8484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F05DAF7-765C-AA49-ADAB-09401FC07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EB1-1368-884D-9E57-0FADA1F8AB87}" type="datetime1">
              <a:rPr lang="fi-FI" smtClean="0"/>
              <a:t>28.4.2021</a:t>
            </a:fld>
            <a:endParaRPr lang="fi-FI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BC172261-910D-BD4B-AA2F-387BDCC67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3F91BB72-F917-134D-BB72-F5F5B2782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376909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557E547-E16F-314D-A380-57E012141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D81E144-6C28-AD4F-956A-78B27CCAB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DA6ACC3-740D-7D4C-B803-A44EE7D22C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43189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EA82D3F-7E45-9C4A-889A-57995B655D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0481F27-E760-EF49-A4D6-C933A54C0F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3189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6BAA32D-6297-BD46-9960-703BC39DE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BF85-6982-2B4C-8EF9-3CC5043EC92B}" type="datetime1">
              <a:rPr lang="fi-FI" smtClean="0"/>
              <a:t>28.4.2021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B2A6D1A-2B84-0044-94A7-E5F41446B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FFB929-98BD-024A-AFB3-9917EFA7B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79990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FC0550-1FE7-FD4C-BAA2-D411D11AB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6C2F6AE-E9F6-384B-AB3E-8B086E280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C727-43D5-2642-9E0D-C5FA1C6072B0}" type="datetime1">
              <a:rPr lang="fi-FI" smtClean="0"/>
              <a:t>28.4.2021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85D247C-D0AE-3B4B-98B3-076E98133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F69A78D-90C3-E34B-93C3-AA030F481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379634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3CA2C02-7150-7C4B-A80D-FEBCA36C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A6B2A-6A76-2D4D-9164-11F14E8F3508}" type="datetime1">
              <a:rPr lang="fi-FI" smtClean="0"/>
              <a:t>28.4.2021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4424AD2-898D-5F44-A6A4-96EEEFA44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7C16F94-EE62-0F41-9122-9FCCADAA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8846478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-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3CA2C02-7150-7C4B-A80D-FEBCA36C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EAA6B2A-6A76-2D4D-9164-11F14E8F3508}" type="datetime1">
              <a:rPr lang="fi-FI" smtClean="0"/>
              <a:pPr/>
              <a:t>28.4.2021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4424AD2-898D-5F44-A6A4-96EEEFA44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7C16F94-EE62-0F41-9122-9FCCADAA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4D5A7B7C-E81B-4E4D-BB27-E9495BA744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258222"/>
            <a:ext cx="12192000" cy="1325563"/>
          </a:xfrm>
          <a:effectLst>
            <a:outerShdw blurRad="203200" dir="5400000" algn="ctr" rotWithShape="0">
              <a:srgbClr val="12346C"/>
            </a:outerShdw>
          </a:effectLst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tähän kiitosteksti</a:t>
            </a:r>
          </a:p>
        </p:txBody>
      </p:sp>
    </p:spTree>
    <p:extLst>
      <p:ext uri="{BB962C8B-B14F-4D97-AF65-F5344CB8AC3E}">
        <p14:creationId xmlns:p14="http://schemas.microsoft.com/office/powerpoint/2010/main" val="112169902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-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3CA2C02-7150-7C4B-A80D-FEBCA36C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EAA6B2A-6A76-2D4D-9164-11F14E8F3508}" type="datetime1">
              <a:rPr lang="fi-FI" smtClean="0"/>
              <a:pPr/>
              <a:t>28.4.2021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4424AD2-898D-5F44-A6A4-96EEEFA44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7C16F94-EE62-0F41-9122-9FCCADAA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4D5A7B7C-E81B-4E4D-BB27-E9495BA744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258222"/>
            <a:ext cx="12192000" cy="1325563"/>
          </a:xfrm>
          <a:effectLst>
            <a:outerShdw blurRad="203200" dir="5400000" algn="ctr" rotWithShape="0">
              <a:srgbClr val="12346C"/>
            </a:outerShdw>
          </a:effectLst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tähän kiitosteksti</a:t>
            </a:r>
          </a:p>
        </p:txBody>
      </p:sp>
    </p:spTree>
    <p:extLst>
      <p:ext uri="{BB962C8B-B14F-4D97-AF65-F5344CB8AC3E}">
        <p14:creationId xmlns:p14="http://schemas.microsoft.com/office/powerpoint/2010/main" val="50018773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B7108F-143E-4440-8F0D-1E45DAB34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1E66197-EC9A-8C44-90D2-BFB22FEFD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DF74A5D-4771-A343-BFFA-62FDE3A50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B0E6731-0950-524D-B024-33323F8BE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8E00E-D0C3-EA41-BA8E-9F2239380562}" type="datetime1">
              <a:rPr lang="fi-FI" smtClean="0"/>
              <a:t>28.4.2021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3F1B5B2-9D9E-444C-A93D-BEC1AF328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53291E9-B0A3-1E48-ADDD-23522E228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9954938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9F6410-A4E8-F843-BEFC-79BDC8AE2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34749C22-42C9-2843-9607-285BF7401E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2967979-334A-644B-9C98-1F86A309BE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812079E-CAF0-284D-A6E5-C915F0F20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3C398-DFFB-2E4C-999A-7431C2851EA3}" type="datetime1">
              <a:rPr lang="fi-FI" smtClean="0"/>
              <a:t>28.4.2021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31E663A-672C-864D-8B4B-020F56961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03344B3-A37A-2643-978C-C359FA84E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407802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48A13B-B4DB-4B42-9572-710771034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4BEFA9A-FCC8-8143-B40B-3A77A0240C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D06ED86-405E-5D4E-825C-87F6E4086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20CDB-2001-5E46-80DD-17DF42406978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402632D-A670-4143-B6B3-399FB92C0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FC3B0FD-62F7-EA45-B0A6-BF46A558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538524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B4FC6C8E-F0C0-B549-9CF0-FFEBC0F525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EB2CD57-B80D-8E4A-9DD4-8C94DA9E5D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5D31583-CC19-DF41-9CFD-6AD1350D5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6680-747A-E547-B244-C48582052440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E4D4AA-637E-924E-827A-217BDF396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25E38D9-F6A3-374A-824D-AFA88DF3D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133669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Otsikko ja sisältö elementillä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5" y="1267841"/>
            <a:ext cx="8832981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4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346" y="4005368"/>
            <a:ext cx="1619654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338561"/>
      </p:ext>
    </p:extLst>
  </p:cSld>
  <p:clrMapOvr>
    <a:masterClrMapping/>
  </p:clrMapOvr>
  <p:hf hdr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 6">
            <a:extLst>
              <a:ext uri="{FF2B5EF4-FFF2-40B4-BE49-F238E27FC236}">
                <a16:creationId xmlns:a16="http://schemas.microsoft.com/office/drawing/2014/main" id="{AF5ED276-0204-40E6-B3D6-A29A0811A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510394"/>
            <a:ext cx="11834341" cy="3159498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  <a:gd name="connsiteX0" fmla="*/ 0 w 10000"/>
              <a:gd name="connsiteY0" fmla="*/ 4445 h 10553"/>
              <a:gd name="connsiteX1" fmla="*/ 0 w 10000"/>
              <a:gd name="connsiteY1" fmla="*/ 10553 h 10553"/>
              <a:gd name="connsiteX2" fmla="*/ 4985 w 10000"/>
              <a:gd name="connsiteY2" fmla="*/ 5425 h 10553"/>
              <a:gd name="connsiteX3" fmla="*/ 10000 w 10000"/>
              <a:gd name="connsiteY3" fmla="*/ 5419 h 10553"/>
              <a:gd name="connsiteX4" fmla="*/ 10000 w 10000"/>
              <a:gd name="connsiteY4" fmla="*/ 553 h 10553"/>
              <a:gd name="connsiteX5" fmla="*/ 4601 w 10000"/>
              <a:gd name="connsiteY5" fmla="*/ 0 h 10553"/>
              <a:gd name="connsiteX6" fmla="*/ 0 w 10000"/>
              <a:gd name="connsiteY6" fmla="*/ 4445 h 10553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  <a:gd name="connsiteX0" fmla="*/ 0 w 10000"/>
              <a:gd name="connsiteY0" fmla="*/ 4468 h 10576"/>
              <a:gd name="connsiteX1" fmla="*/ 0 w 10000"/>
              <a:gd name="connsiteY1" fmla="*/ 10576 h 10576"/>
              <a:gd name="connsiteX2" fmla="*/ 4985 w 10000"/>
              <a:gd name="connsiteY2" fmla="*/ 5448 h 10576"/>
              <a:gd name="connsiteX3" fmla="*/ 10000 w 10000"/>
              <a:gd name="connsiteY3" fmla="*/ 5442 h 10576"/>
              <a:gd name="connsiteX4" fmla="*/ 10000 w 10000"/>
              <a:gd name="connsiteY4" fmla="*/ 576 h 10576"/>
              <a:gd name="connsiteX5" fmla="*/ 4601 w 10000"/>
              <a:gd name="connsiteY5" fmla="*/ 23 h 10576"/>
              <a:gd name="connsiteX6" fmla="*/ 0 w 10000"/>
              <a:gd name="connsiteY6" fmla="*/ 4468 h 10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576">
                <a:moveTo>
                  <a:pt x="0" y="4468"/>
                </a:moveTo>
                <a:lnTo>
                  <a:pt x="0" y="10576"/>
                </a:lnTo>
                <a:cubicBezTo>
                  <a:pt x="1195" y="6090"/>
                  <a:pt x="3644" y="5440"/>
                  <a:pt x="4985" y="5448"/>
                </a:cubicBezTo>
                <a:lnTo>
                  <a:pt x="10000" y="5442"/>
                </a:lnTo>
                <a:lnTo>
                  <a:pt x="10000" y="576"/>
                </a:lnTo>
                <a:cubicBezTo>
                  <a:pt x="7689" y="-155"/>
                  <a:pt x="4944" y="14"/>
                  <a:pt x="4601" y="23"/>
                </a:cubicBezTo>
                <a:cubicBezTo>
                  <a:pt x="2299" y="83"/>
                  <a:pt x="342" y="2596"/>
                  <a:pt x="0" y="4468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2" name="Freeform 7">
            <a:extLst>
              <a:ext uri="{FF2B5EF4-FFF2-40B4-BE49-F238E27FC236}">
                <a16:creationId xmlns:a16="http://schemas.microsoft.com/office/drawing/2014/main" id="{18A66D6D-8F98-4660-A768-97FB85B49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3166" y="11041"/>
                  <a:pt x="8177" y="9815"/>
                  <a:pt x="15744" y="9766"/>
                </a:cubicBezTo>
                <a:cubicBezTo>
                  <a:pt x="16871" y="9758"/>
                  <a:pt x="24550" y="9754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378395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5732590"/>
            <a:ext cx="7060949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B88DF8E-5E02-40AB-90C4-DE45B779F04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14879" y="5732590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tx2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17.2.2021</a:t>
            </a:r>
            <a:endParaRPr lang="fi-FI" sz="1600">
              <a:solidFill>
                <a:schemeClr val="tx2"/>
              </a:solidFill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E79E75F-9A0D-4860-913E-C4C401DAD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28116" y="5455057"/>
            <a:ext cx="4114800" cy="204601"/>
          </a:xfrm>
        </p:spPr>
        <p:txBody>
          <a:bodyPr/>
          <a:lstStyle>
            <a:lvl1pPr algn="r">
              <a:defRPr lang="fi-FI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fi-FI"/>
              <a:t>Katriina Virtanen</a:t>
            </a:r>
            <a:endParaRPr lang="fi-FI" sz="1600" kern="120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8938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2" type="title" preserve="1">
  <p:cSld name="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39871"/>
            <a:ext cx="11834341" cy="272045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2864">
                <a:moveTo>
                  <a:pt x="32870" y="11160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1116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20931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35458" y="4737495"/>
            <a:ext cx="7068698" cy="642035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14" name="Päivämäärän paikkamerkki 3">
            <a:extLst>
              <a:ext uri="{FF2B5EF4-FFF2-40B4-BE49-F238E27FC236}">
                <a16:creationId xmlns:a16="http://schemas.microsoft.com/office/drawing/2014/main" id="{39075F1A-02C4-4735-B1E3-C64DC67FE1F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004156" y="4737495"/>
            <a:ext cx="1240109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17.2.2021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BD6B811-C650-4A18-9C6D-CB0DEFCA7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4459962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815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3" preserve="1" userDrawn="1">
  <p:cSld name="Otsikkodi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>
            <a:extLst>
              <a:ext uri="{FF2B5EF4-FFF2-40B4-BE49-F238E27FC236}">
                <a16:creationId xmlns:a16="http://schemas.microsoft.com/office/drawing/2014/main" id="{19E26A5B-0527-2A40-8198-D97AB2849A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0" y="180000"/>
            <a:ext cx="11834343" cy="5653369"/>
          </a:xfrm>
          <a:custGeom>
            <a:avLst/>
            <a:gdLst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4632577 h 5653369"/>
              <a:gd name="connsiteX7" fmla="*/ 2 w 11834343"/>
              <a:gd name="connsiteY7" fmla="*/ 2262418 h 5653369"/>
              <a:gd name="connsiteX8" fmla="*/ 2 w 11834343"/>
              <a:gd name="connsiteY8" fmla="*/ 1515743 h 5653369"/>
              <a:gd name="connsiteX9" fmla="*/ 4173164 w 11834343"/>
              <a:gd name="connsiteY9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2262418 h 5653369"/>
              <a:gd name="connsiteX7" fmla="*/ 2 w 11834343"/>
              <a:gd name="connsiteY7" fmla="*/ 1515743 h 5653369"/>
              <a:gd name="connsiteX8" fmla="*/ 4173164 w 11834343"/>
              <a:gd name="connsiteY8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3830951 h 5653369"/>
              <a:gd name="connsiteX4" fmla="*/ 11834343 w 11834343"/>
              <a:gd name="connsiteY4" fmla="*/ 4781242 h 5653369"/>
              <a:gd name="connsiteX5" fmla="*/ 2 w 11834343"/>
              <a:gd name="connsiteY5" fmla="*/ 5653369 h 5653369"/>
              <a:gd name="connsiteX6" fmla="*/ 2 w 11834343"/>
              <a:gd name="connsiteY6" fmla="*/ 1515743 h 5653369"/>
              <a:gd name="connsiteX7" fmla="*/ 4173164 w 11834343"/>
              <a:gd name="connsiteY7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613369 h 5653369"/>
              <a:gd name="connsiteX3" fmla="*/ 11834343 w 11834343"/>
              <a:gd name="connsiteY3" fmla="*/ 4781242 h 5653369"/>
              <a:gd name="connsiteX4" fmla="*/ 2 w 11834343"/>
              <a:gd name="connsiteY4" fmla="*/ 5653369 h 5653369"/>
              <a:gd name="connsiteX5" fmla="*/ 2 w 11834343"/>
              <a:gd name="connsiteY5" fmla="*/ 1515743 h 5653369"/>
              <a:gd name="connsiteX6" fmla="*/ 4173164 w 11834343"/>
              <a:gd name="connsiteY6" fmla="*/ 0 h 5653369"/>
              <a:gd name="connsiteX0" fmla="*/ 4173164 w 11834343"/>
              <a:gd name="connsiteY0" fmla="*/ 0 h 5653369"/>
              <a:gd name="connsiteX1" fmla="*/ 11834343 w 11834343"/>
              <a:gd name="connsiteY1" fmla="*/ 0 h 5653369"/>
              <a:gd name="connsiteX2" fmla="*/ 11834343 w 11834343"/>
              <a:gd name="connsiteY2" fmla="*/ 4781242 h 5653369"/>
              <a:gd name="connsiteX3" fmla="*/ 2 w 11834343"/>
              <a:gd name="connsiteY3" fmla="*/ 5653369 h 5653369"/>
              <a:gd name="connsiteX4" fmla="*/ 2 w 11834343"/>
              <a:gd name="connsiteY4" fmla="*/ 1515743 h 5653369"/>
              <a:gd name="connsiteX5" fmla="*/ 4173164 w 11834343"/>
              <a:gd name="connsiteY5" fmla="*/ 0 h 5653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343" h="5653369">
                <a:moveTo>
                  <a:pt x="4173164" y="0"/>
                </a:moveTo>
                <a:lnTo>
                  <a:pt x="11834343" y="0"/>
                </a:lnTo>
                <a:lnTo>
                  <a:pt x="11834343" y="4781242"/>
                </a:lnTo>
                <a:cubicBezTo>
                  <a:pt x="11819942" y="4767138"/>
                  <a:pt x="-5758" y="5651802"/>
                  <a:pt x="2" y="5653369"/>
                </a:cubicBezTo>
                <a:lnTo>
                  <a:pt x="2" y="1515743"/>
                </a:lnTo>
                <a:cubicBezTo>
                  <a:pt x="2819434" y="1624499"/>
                  <a:pt x="3916820" y="928388"/>
                  <a:pt x="4173164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fi-FI"/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8858" y="3996390"/>
            <a:ext cx="11834341" cy="268161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835341" h="2994355">
                <a:moveTo>
                  <a:pt x="0" y="898261"/>
                </a:moveTo>
                <a:cubicBezTo>
                  <a:pt x="436248" y="646332"/>
                  <a:pt x="1024862" y="449117"/>
                  <a:pt x="2025820" y="264554"/>
                </a:cubicBezTo>
                <a:cubicBezTo>
                  <a:pt x="3026778" y="79991"/>
                  <a:pt x="3851536" y="-24505"/>
                  <a:pt x="5916845" y="4924"/>
                </a:cubicBezTo>
                <a:lnTo>
                  <a:pt x="11835341" y="6932"/>
                </a:lnTo>
                <a:lnTo>
                  <a:pt x="11835341" y="2994355"/>
                </a:lnTo>
                <a:lnTo>
                  <a:pt x="1000" y="2994355"/>
                </a:lnTo>
                <a:cubicBezTo>
                  <a:pt x="667" y="2295657"/>
                  <a:pt x="333" y="1596959"/>
                  <a:pt x="0" y="898261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 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 tai poistamalla kuvan ja lisäämällä uuden kuvan napsauttamalla kuvaketta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84148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12948" y="3325673"/>
            <a:ext cx="6950798" cy="642034"/>
          </a:xfrm>
        </p:spPr>
        <p:txBody>
          <a:bodyPr anchor="t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885340FB-A085-44AC-B06C-1418A7E1FA8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63972" y="3326656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17.2.2021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F912D628-CD7A-4946-A2B4-D103992E9F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091172" y="3052610"/>
            <a:ext cx="4114800" cy="20460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954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4" preserve="1" userDrawn="1">
  <p:cSld name="Otsikkodi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8">
            <a:extLst>
              <a:ext uri="{FF2B5EF4-FFF2-40B4-BE49-F238E27FC236}">
                <a16:creationId xmlns:a16="http://schemas.microsoft.com/office/drawing/2014/main" id="{9D79146F-FB5D-482D-BEE2-42A25810FC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2661957"/>
            <a:ext cx="11834341" cy="398504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  <a:gd name="connsiteX0" fmla="*/ 32870 w 32870"/>
              <a:gd name="connsiteY0" fmla="*/ 15500 h 15500"/>
              <a:gd name="connsiteX1" fmla="*/ 32870 w 32870"/>
              <a:gd name="connsiteY1" fmla="*/ 0 h 15500"/>
              <a:gd name="connsiteX2" fmla="*/ 32870 w 32870"/>
              <a:gd name="connsiteY2" fmla="*/ 4650 h 15500"/>
              <a:gd name="connsiteX3" fmla="*/ 19067 w 32870"/>
              <a:gd name="connsiteY3" fmla="*/ 4661 h 15500"/>
              <a:gd name="connsiteX4" fmla="*/ 0 w 32870"/>
              <a:gd name="connsiteY4" fmla="*/ 11678 h 15500"/>
              <a:gd name="connsiteX5" fmla="*/ 0 w 32870"/>
              <a:gd name="connsiteY5" fmla="*/ 15500 h 15500"/>
              <a:gd name="connsiteX6" fmla="*/ 32870 w 32870"/>
              <a:gd name="connsiteY6" fmla="*/ 15500 h 15500"/>
              <a:gd name="connsiteX0" fmla="*/ 32870 w 32870"/>
              <a:gd name="connsiteY0" fmla="*/ 10850 h 10850"/>
              <a:gd name="connsiteX1" fmla="*/ 32870 w 32870"/>
              <a:gd name="connsiteY1" fmla="*/ 0 h 10850"/>
              <a:gd name="connsiteX2" fmla="*/ 19067 w 32870"/>
              <a:gd name="connsiteY2" fmla="*/ 11 h 10850"/>
              <a:gd name="connsiteX3" fmla="*/ 0 w 32870"/>
              <a:gd name="connsiteY3" fmla="*/ 7028 h 10850"/>
              <a:gd name="connsiteX4" fmla="*/ 0 w 32870"/>
              <a:gd name="connsiteY4" fmla="*/ 10850 h 10850"/>
              <a:gd name="connsiteX5" fmla="*/ 32870 w 32870"/>
              <a:gd name="connsiteY5" fmla="*/ 10850 h 10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0850">
                <a:moveTo>
                  <a:pt x="32870" y="10850"/>
                </a:moveTo>
                <a:lnTo>
                  <a:pt x="32870" y="0"/>
                </a:lnTo>
                <a:lnTo>
                  <a:pt x="19067" y="11"/>
                </a:lnTo>
                <a:cubicBezTo>
                  <a:pt x="13563" y="3"/>
                  <a:pt x="2671" y="800"/>
                  <a:pt x="0" y="7028"/>
                </a:cubicBezTo>
                <a:lnTo>
                  <a:pt x="0" y="10850"/>
                </a:lnTo>
                <a:lnTo>
                  <a:pt x="32870" y="1085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1" name="Freeform 19">
            <a:extLst>
              <a:ext uri="{FF2B5EF4-FFF2-40B4-BE49-F238E27FC236}">
                <a16:creationId xmlns:a16="http://schemas.microsoft.com/office/drawing/2014/main" id="{B5B976A8-CE61-4DC9-871A-17A9AC0F84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4341" cy="4209096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2671" y="5450"/>
                  <a:pt x="13563" y="4653"/>
                  <a:pt x="19067" y="4661"/>
                </a:cubicBezTo>
                <a:cubicBezTo>
                  <a:pt x="20406" y="4663"/>
                  <a:pt x="28166" y="4655"/>
                  <a:pt x="32870" y="4650"/>
                </a:cubicBezTo>
                <a:lnTo>
                  <a:pt x="32870" y="0"/>
                </a:lnTo>
                <a:cubicBezTo>
                  <a:pt x="28197" y="2"/>
                  <a:pt x="20433" y="7"/>
                  <a:pt x="18389" y="20"/>
                </a:cubicBez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 userDrawn="1">
            <p:ph type="ctrTitle" hasCustomPrompt="1"/>
          </p:nvPr>
        </p:nvSpPr>
        <p:spPr>
          <a:xfrm>
            <a:off x="3012948" y="3387374"/>
            <a:ext cx="8193024" cy="1800000"/>
          </a:xfrm>
        </p:spPr>
        <p:txBody>
          <a:bodyPr anchor="ctr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3012949" y="5597458"/>
            <a:ext cx="6969312" cy="642035"/>
          </a:xfrm>
        </p:spPr>
        <p:txBody>
          <a:bodyPr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Päivämäärän paikkamerkki 3">
            <a:extLst>
              <a:ext uri="{FF2B5EF4-FFF2-40B4-BE49-F238E27FC236}">
                <a16:creationId xmlns:a16="http://schemas.microsoft.com/office/drawing/2014/main" id="{1985E3F4-62CC-4CEC-8965-E8A66FBC78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982260" y="559745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r">
              <a:lnSpc>
                <a:spcPct val="110000"/>
              </a:lnSpc>
              <a:buClr>
                <a:schemeClr val="tx2"/>
              </a:buClr>
            </a:pPr>
            <a:r>
              <a:rPr lang="fi-FI"/>
              <a:t>17.2.2021</a:t>
            </a:r>
            <a:endParaRPr lang="fi-FI" sz="1600">
              <a:solidFill>
                <a:schemeClr val="bg1"/>
              </a:solidFill>
            </a:endParaRPr>
          </a:p>
        </p:txBody>
      </p:sp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253E613E-3102-404E-9128-95F7165B5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09460" y="5307460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  <a:endParaRPr lang="fi-FI" sz="16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55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tsikkodia 5" preserve="1" userDrawn="1">
  <p:cSld name="Otsikkodia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  <p:sp>
        <p:nvSpPr>
          <p:cNvPr id="7" name="Freeform 24">
            <a:extLst>
              <a:ext uri="{FF2B5EF4-FFF2-40B4-BE49-F238E27FC236}">
                <a16:creationId xmlns:a16="http://schemas.microsoft.com/office/drawing/2014/main" id="{1A042BF1-EF78-493D-A6DE-B399BD8FC7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8284039" cy="6515254"/>
          </a:xfrm>
          <a:custGeom>
            <a:avLst/>
            <a:gdLst>
              <a:gd name="T0" fmla="*/ 23006 w 23006"/>
              <a:gd name="T1" fmla="*/ 0 h 18070"/>
              <a:gd name="T2" fmla="*/ 11591 w 23006"/>
              <a:gd name="T3" fmla="*/ 0 h 18070"/>
              <a:gd name="T4" fmla="*/ 0 w 23006"/>
              <a:gd name="T5" fmla="*/ 4209 h 18070"/>
              <a:gd name="T6" fmla="*/ 0 w 23006"/>
              <a:gd name="T7" fmla="*/ 18070 h 18070"/>
              <a:gd name="T8" fmla="*/ 18262 w 23006"/>
              <a:gd name="T9" fmla="*/ 18070 h 18070"/>
              <a:gd name="T10" fmla="*/ 18262 w 23006"/>
              <a:gd name="T11" fmla="*/ 17566 h 18070"/>
              <a:gd name="T12" fmla="*/ 23006 w 23006"/>
              <a:gd name="T13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18295 w 23006"/>
              <a:gd name="connsiteY5" fmla="*/ 17555 h 18070"/>
              <a:gd name="connsiteX6" fmla="*/ 23006 w 23006"/>
              <a:gd name="connsiteY6" fmla="*/ 0 h 18070"/>
              <a:gd name="connsiteX0" fmla="*/ 23006 w 23120"/>
              <a:gd name="connsiteY0" fmla="*/ 0 h 18070"/>
              <a:gd name="connsiteX1" fmla="*/ 11591 w 23120"/>
              <a:gd name="connsiteY1" fmla="*/ 0 h 18070"/>
              <a:gd name="connsiteX2" fmla="*/ 0 w 23120"/>
              <a:gd name="connsiteY2" fmla="*/ 4209 h 18070"/>
              <a:gd name="connsiteX3" fmla="*/ 0 w 23120"/>
              <a:gd name="connsiteY3" fmla="*/ 18070 h 18070"/>
              <a:gd name="connsiteX4" fmla="*/ 18262 w 23120"/>
              <a:gd name="connsiteY4" fmla="*/ 18070 h 18070"/>
              <a:gd name="connsiteX5" fmla="*/ 23120 w 23120"/>
              <a:gd name="connsiteY5" fmla="*/ 7420 h 18070"/>
              <a:gd name="connsiteX6" fmla="*/ 23006 w 23120"/>
              <a:gd name="connsiteY6" fmla="*/ 0 h 18070"/>
              <a:gd name="connsiteX0" fmla="*/ 23006 w 23309"/>
              <a:gd name="connsiteY0" fmla="*/ 0 h 18070"/>
              <a:gd name="connsiteX1" fmla="*/ 11591 w 23309"/>
              <a:gd name="connsiteY1" fmla="*/ 0 h 18070"/>
              <a:gd name="connsiteX2" fmla="*/ 0 w 23309"/>
              <a:gd name="connsiteY2" fmla="*/ 4209 h 18070"/>
              <a:gd name="connsiteX3" fmla="*/ 0 w 23309"/>
              <a:gd name="connsiteY3" fmla="*/ 18070 h 18070"/>
              <a:gd name="connsiteX4" fmla="*/ 18262 w 23309"/>
              <a:gd name="connsiteY4" fmla="*/ 18070 h 18070"/>
              <a:gd name="connsiteX5" fmla="*/ 23006 w 23309"/>
              <a:gd name="connsiteY5" fmla="*/ 0 h 18070"/>
              <a:gd name="connsiteX0" fmla="*/ 23006 w 23146"/>
              <a:gd name="connsiteY0" fmla="*/ 0 h 18070"/>
              <a:gd name="connsiteX1" fmla="*/ 11591 w 23146"/>
              <a:gd name="connsiteY1" fmla="*/ 0 h 18070"/>
              <a:gd name="connsiteX2" fmla="*/ 0 w 23146"/>
              <a:gd name="connsiteY2" fmla="*/ 4209 h 18070"/>
              <a:gd name="connsiteX3" fmla="*/ 0 w 23146"/>
              <a:gd name="connsiteY3" fmla="*/ 18070 h 18070"/>
              <a:gd name="connsiteX4" fmla="*/ 18262 w 23146"/>
              <a:gd name="connsiteY4" fmla="*/ 18070 h 18070"/>
              <a:gd name="connsiteX5" fmla="*/ 23006 w 23146"/>
              <a:gd name="connsiteY5" fmla="*/ 0 h 18070"/>
              <a:gd name="connsiteX0" fmla="*/ 23006 w 23006"/>
              <a:gd name="connsiteY0" fmla="*/ 0 h 18070"/>
              <a:gd name="connsiteX1" fmla="*/ 11591 w 23006"/>
              <a:gd name="connsiteY1" fmla="*/ 0 h 18070"/>
              <a:gd name="connsiteX2" fmla="*/ 0 w 23006"/>
              <a:gd name="connsiteY2" fmla="*/ 4209 h 18070"/>
              <a:gd name="connsiteX3" fmla="*/ 0 w 23006"/>
              <a:gd name="connsiteY3" fmla="*/ 18070 h 18070"/>
              <a:gd name="connsiteX4" fmla="*/ 18262 w 23006"/>
              <a:gd name="connsiteY4" fmla="*/ 18070 h 18070"/>
              <a:gd name="connsiteX5" fmla="*/ 23006 w 23006"/>
              <a:gd name="connsiteY5" fmla="*/ 0 h 1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06" h="18070">
                <a:moveTo>
                  <a:pt x="23006" y="0"/>
                </a:move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8070"/>
                </a:lnTo>
                <a:lnTo>
                  <a:pt x="18262" y="18070"/>
                </a:lnTo>
                <a:cubicBezTo>
                  <a:pt x="18287" y="18090"/>
                  <a:pt x="22931" y="62"/>
                  <a:pt x="23006" y="0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229868" y="2825496"/>
            <a:ext cx="5143500" cy="2391156"/>
          </a:xfrm>
        </p:spPr>
        <p:txBody>
          <a:bodyPr anchor="ctr" anchorCtr="0"/>
          <a:lstStyle>
            <a:lvl1pPr algn="l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fi-FI"/>
              <a:t>Otsikko, Esityksen aloitussivu </a:t>
            </a:r>
            <a:br>
              <a:rPr lang="fi-FI"/>
            </a:br>
            <a:r>
              <a:rPr lang="fi-FI"/>
              <a:t>– </a:t>
            </a:r>
            <a:r>
              <a:rPr lang="fi-FI" err="1"/>
              <a:t>Arial</a:t>
            </a:r>
            <a:r>
              <a:rPr lang="fi-FI"/>
              <a:t> </a:t>
            </a:r>
            <a:r>
              <a:rPr lang="fi-FI" err="1"/>
              <a:t>Bold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kolme riviä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82074" y="5703145"/>
            <a:ext cx="4195818" cy="642035"/>
          </a:xfrm>
        </p:spPr>
        <p:txBody>
          <a:bodyPr anchor="t" anchorCtr="0"/>
          <a:lstStyle>
            <a:lvl1pPr marL="0" indent="0" algn="l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13" name="Kuvan paikkamerkki 2">
            <a:extLst>
              <a:ext uri="{FF2B5EF4-FFF2-40B4-BE49-F238E27FC236}">
                <a16:creationId xmlns:a16="http://schemas.microsoft.com/office/drawing/2014/main" id="{BFBF6B36-2C5D-4C96-B600-824137F550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747818" y="180000"/>
            <a:ext cx="5266800" cy="6516000"/>
          </a:xfrm>
          <a:custGeom>
            <a:avLst/>
            <a:gdLst>
              <a:gd name="connsiteX0" fmla="*/ 0 w 11834341"/>
              <a:gd name="connsiteY0" fmla="*/ 0 h 2987423"/>
              <a:gd name="connsiteX1" fmla="*/ 11834341 w 11834341"/>
              <a:gd name="connsiteY1" fmla="*/ 0 h 2987423"/>
              <a:gd name="connsiteX2" fmla="*/ 11834341 w 11834341"/>
              <a:gd name="connsiteY2" fmla="*/ 2987423 h 2987423"/>
              <a:gd name="connsiteX3" fmla="*/ 0 w 11834341"/>
              <a:gd name="connsiteY3" fmla="*/ 2987423 h 2987423"/>
              <a:gd name="connsiteX4" fmla="*/ 0 w 11834341"/>
              <a:gd name="connsiteY4" fmla="*/ 0 h 2987423"/>
              <a:gd name="connsiteX0" fmla="*/ 9467 w 11843808"/>
              <a:gd name="connsiteY0" fmla="*/ 0 h 2987423"/>
              <a:gd name="connsiteX1" fmla="*/ 11843808 w 11843808"/>
              <a:gd name="connsiteY1" fmla="*/ 0 h 2987423"/>
              <a:gd name="connsiteX2" fmla="*/ 11843808 w 11843808"/>
              <a:gd name="connsiteY2" fmla="*/ 2987423 h 2987423"/>
              <a:gd name="connsiteX3" fmla="*/ 9467 w 11843808"/>
              <a:gd name="connsiteY3" fmla="*/ 2987423 h 2987423"/>
              <a:gd name="connsiteX4" fmla="*/ 0 w 11843808"/>
              <a:gd name="connsiteY4" fmla="*/ 1159280 h 2987423"/>
              <a:gd name="connsiteX5" fmla="*/ 9467 w 11843808"/>
              <a:gd name="connsiteY5" fmla="*/ 0 h 2987423"/>
              <a:gd name="connsiteX0" fmla="*/ 9467 w 11843808"/>
              <a:gd name="connsiteY0" fmla="*/ 2008 h 2989431"/>
              <a:gd name="connsiteX1" fmla="*/ 5925312 w 11843808"/>
              <a:gd name="connsiteY1" fmla="*/ 0 h 2989431"/>
              <a:gd name="connsiteX2" fmla="*/ 11843808 w 11843808"/>
              <a:gd name="connsiteY2" fmla="*/ 2008 h 2989431"/>
              <a:gd name="connsiteX3" fmla="*/ 11843808 w 11843808"/>
              <a:gd name="connsiteY3" fmla="*/ 2989431 h 2989431"/>
              <a:gd name="connsiteX4" fmla="*/ 9467 w 11843808"/>
              <a:gd name="connsiteY4" fmla="*/ 2989431 h 2989431"/>
              <a:gd name="connsiteX5" fmla="*/ 0 w 11843808"/>
              <a:gd name="connsiteY5" fmla="*/ 1161288 h 2989431"/>
              <a:gd name="connsiteX6" fmla="*/ 9467 w 11843808"/>
              <a:gd name="connsiteY6" fmla="*/ 2008 h 2989431"/>
              <a:gd name="connsiteX0" fmla="*/ 650 w 11834991"/>
              <a:gd name="connsiteY0" fmla="*/ 2008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6" fmla="*/ 650 w 11834991"/>
              <a:gd name="connsiteY6" fmla="*/ 2008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463 h 2989431"/>
              <a:gd name="connsiteX1" fmla="*/ 5916495 w 11834991"/>
              <a:gd name="connsiteY1" fmla="*/ 0 h 2989431"/>
              <a:gd name="connsiteX2" fmla="*/ 11834991 w 11834991"/>
              <a:gd name="connsiteY2" fmla="*/ 2008 h 2989431"/>
              <a:gd name="connsiteX3" fmla="*/ 11834991 w 11834991"/>
              <a:gd name="connsiteY3" fmla="*/ 2989431 h 2989431"/>
              <a:gd name="connsiteX4" fmla="*/ 650 w 11834991"/>
              <a:gd name="connsiteY4" fmla="*/ 2989431 h 2989431"/>
              <a:gd name="connsiteX5" fmla="*/ 3883 w 11834991"/>
              <a:gd name="connsiteY5" fmla="*/ 1164463 h 2989431"/>
              <a:gd name="connsiteX0" fmla="*/ 3883 w 11834991"/>
              <a:gd name="connsiteY0" fmla="*/ 1164732 h 2989700"/>
              <a:gd name="connsiteX1" fmla="*/ 5916495 w 11834991"/>
              <a:gd name="connsiteY1" fmla="*/ 269 h 2989700"/>
              <a:gd name="connsiteX2" fmla="*/ 11834991 w 11834991"/>
              <a:gd name="connsiteY2" fmla="*/ 2277 h 2989700"/>
              <a:gd name="connsiteX3" fmla="*/ 11834991 w 11834991"/>
              <a:gd name="connsiteY3" fmla="*/ 2989700 h 2989700"/>
              <a:gd name="connsiteX4" fmla="*/ 650 w 11834991"/>
              <a:gd name="connsiteY4" fmla="*/ 2989700 h 2989700"/>
              <a:gd name="connsiteX5" fmla="*/ 3883 w 11834991"/>
              <a:gd name="connsiteY5" fmla="*/ 1164732 h 2989700"/>
              <a:gd name="connsiteX0" fmla="*/ 3883 w 11834991"/>
              <a:gd name="connsiteY0" fmla="*/ 1164463 h 2989431"/>
              <a:gd name="connsiteX1" fmla="*/ 1805336 w 11834991"/>
              <a:gd name="connsiteY1" fmla="*/ 525357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4463 h 2989431"/>
              <a:gd name="connsiteX1" fmla="*/ 1758770 w 11834991"/>
              <a:gd name="connsiteY1" fmla="*/ 451274 h 2989431"/>
              <a:gd name="connsiteX2" fmla="*/ 5916495 w 11834991"/>
              <a:gd name="connsiteY2" fmla="*/ 0 h 2989431"/>
              <a:gd name="connsiteX3" fmla="*/ 11834991 w 11834991"/>
              <a:gd name="connsiteY3" fmla="*/ 2008 h 2989431"/>
              <a:gd name="connsiteX4" fmla="*/ 11834991 w 11834991"/>
              <a:gd name="connsiteY4" fmla="*/ 2989431 h 2989431"/>
              <a:gd name="connsiteX5" fmla="*/ 650 w 11834991"/>
              <a:gd name="connsiteY5" fmla="*/ 2989431 h 2989431"/>
              <a:gd name="connsiteX6" fmla="*/ 3883 w 11834991"/>
              <a:gd name="connsiteY6" fmla="*/ 1164463 h 2989431"/>
              <a:gd name="connsiteX0" fmla="*/ 3883 w 11834991"/>
              <a:gd name="connsiteY0" fmla="*/ 1166530 h 2991498"/>
              <a:gd name="connsiteX1" fmla="*/ 1758770 w 11834991"/>
              <a:gd name="connsiteY1" fmla="*/ 453341 h 2991498"/>
              <a:gd name="connsiteX2" fmla="*/ 5916495 w 11834991"/>
              <a:gd name="connsiteY2" fmla="*/ 2067 h 2991498"/>
              <a:gd name="connsiteX3" fmla="*/ 11834991 w 11834991"/>
              <a:gd name="connsiteY3" fmla="*/ 4075 h 2991498"/>
              <a:gd name="connsiteX4" fmla="*/ 11834991 w 11834991"/>
              <a:gd name="connsiteY4" fmla="*/ 2991498 h 2991498"/>
              <a:gd name="connsiteX5" fmla="*/ 650 w 11834991"/>
              <a:gd name="connsiteY5" fmla="*/ 2991498 h 2991498"/>
              <a:gd name="connsiteX6" fmla="*/ 3883 w 11834991"/>
              <a:gd name="connsiteY6" fmla="*/ 1166530 h 2991498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834 h 2989802"/>
              <a:gd name="connsiteX1" fmla="*/ 1758770 w 11834991"/>
              <a:gd name="connsiteY1" fmla="*/ 451645 h 2989802"/>
              <a:gd name="connsiteX2" fmla="*/ 5916495 w 11834991"/>
              <a:gd name="connsiteY2" fmla="*/ 371 h 2989802"/>
              <a:gd name="connsiteX3" fmla="*/ 11834991 w 11834991"/>
              <a:gd name="connsiteY3" fmla="*/ 2379 h 2989802"/>
              <a:gd name="connsiteX4" fmla="*/ 11834991 w 11834991"/>
              <a:gd name="connsiteY4" fmla="*/ 2989802 h 2989802"/>
              <a:gd name="connsiteX5" fmla="*/ 650 w 11834991"/>
              <a:gd name="connsiteY5" fmla="*/ 2989802 h 2989802"/>
              <a:gd name="connsiteX6" fmla="*/ 3883 w 11834991"/>
              <a:gd name="connsiteY6" fmla="*/ 1164834 h 2989802"/>
              <a:gd name="connsiteX0" fmla="*/ 3883 w 11834991"/>
              <a:gd name="connsiteY0" fmla="*/ 1164775 h 2989743"/>
              <a:gd name="connsiteX1" fmla="*/ 1758770 w 11834991"/>
              <a:gd name="connsiteY1" fmla="*/ 451586 h 2989743"/>
              <a:gd name="connsiteX2" fmla="*/ 5916495 w 11834991"/>
              <a:gd name="connsiteY2" fmla="*/ 312 h 2989743"/>
              <a:gd name="connsiteX3" fmla="*/ 11834991 w 11834991"/>
              <a:gd name="connsiteY3" fmla="*/ 2320 h 2989743"/>
              <a:gd name="connsiteX4" fmla="*/ 11834991 w 11834991"/>
              <a:gd name="connsiteY4" fmla="*/ 2989743 h 2989743"/>
              <a:gd name="connsiteX5" fmla="*/ 650 w 11834991"/>
              <a:gd name="connsiteY5" fmla="*/ 2989743 h 2989743"/>
              <a:gd name="connsiteX6" fmla="*/ 3883 w 11834991"/>
              <a:gd name="connsiteY6" fmla="*/ 1164775 h 2989743"/>
              <a:gd name="connsiteX0" fmla="*/ 3883 w 11834991"/>
              <a:gd name="connsiteY0" fmla="*/ 1164880 h 2989848"/>
              <a:gd name="connsiteX1" fmla="*/ 1932336 w 11834991"/>
              <a:gd name="connsiteY1" fmla="*/ 411474 h 2989848"/>
              <a:gd name="connsiteX2" fmla="*/ 5916495 w 11834991"/>
              <a:gd name="connsiteY2" fmla="*/ 417 h 2989848"/>
              <a:gd name="connsiteX3" fmla="*/ 11834991 w 11834991"/>
              <a:gd name="connsiteY3" fmla="*/ 2425 h 2989848"/>
              <a:gd name="connsiteX4" fmla="*/ 11834991 w 11834991"/>
              <a:gd name="connsiteY4" fmla="*/ 2989848 h 2989848"/>
              <a:gd name="connsiteX5" fmla="*/ 650 w 11834991"/>
              <a:gd name="connsiteY5" fmla="*/ 2989848 h 2989848"/>
              <a:gd name="connsiteX6" fmla="*/ 3883 w 11834991"/>
              <a:gd name="connsiteY6" fmla="*/ 1164880 h 2989848"/>
              <a:gd name="connsiteX0" fmla="*/ 3883 w 11834991"/>
              <a:gd name="connsiteY0" fmla="*/ 1164867 h 2989835"/>
              <a:gd name="connsiteX1" fmla="*/ 1932336 w 11834991"/>
              <a:gd name="connsiteY1" fmla="*/ 411461 h 2989835"/>
              <a:gd name="connsiteX2" fmla="*/ 5916495 w 11834991"/>
              <a:gd name="connsiteY2" fmla="*/ 404 h 2989835"/>
              <a:gd name="connsiteX3" fmla="*/ 11834991 w 11834991"/>
              <a:gd name="connsiteY3" fmla="*/ 2412 h 2989835"/>
              <a:gd name="connsiteX4" fmla="*/ 11834991 w 11834991"/>
              <a:gd name="connsiteY4" fmla="*/ 2989835 h 2989835"/>
              <a:gd name="connsiteX5" fmla="*/ 650 w 11834991"/>
              <a:gd name="connsiteY5" fmla="*/ 2989835 h 2989835"/>
              <a:gd name="connsiteX6" fmla="*/ 3883 w 11834991"/>
              <a:gd name="connsiteY6" fmla="*/ 1164867 h 2989835"/>
              <a:gd name="connsiteX0" fmla="*/ 3883 w 11834991"/>
              <a:gd name="connsiteY0" fmla="*/ 1164888 h 2989856"/>
              <a:gd name="connsiteX1" fmla="*/ 1921753 w 11834991"/>
              <a:gd name="connsiteY1" fmla="*/ 405132 h 2989856"/>
              <a:gd name="connsiteX2" fmla="*/ 5916495 w 11834991"/>
              <a:gd name="connsiteY2" fmla="*/ 425 h 2989856"/>
              <a:gd name="connsiteX3" fmla="*/ 11834991 w 11834991"/>
              <a:gd name="connsiteY3" fmla="*/ 2433 h 2989856"/>
              <a:gd name="connsiteX4" fmla="*/ 11834991 w 11834991"/>
              <a:gd name="connsiteY4" fmla="*/ 2989856 h 2989856"/>
              <a:gd name="connsiteX5" fmla="*/ 650 w 11834991"/>
              <a:gd name="connsiteY5" fmla="*/ 2989856 h 2989856"/>
              <a:gd name="connsiteX6" fmla="*/ 3883 w 11834991"/>
              <a:gd name="connsiteY6" fmla="*/ 1164888 h 2989856"/>
              <a:gd name="connsiteX0" fmla="*/ 43 w 11835384"/>
              <a:gd name="connsiteY0" fmla="*/ 893516 h 2989610"/>
              <a:gd name="connsiteX1" fmla="*/ 1922146 w 11835384"/>
              <a:gd name="connsiteY1" fmla="*/ 404886 h 2989610"/>
              <a:gd name="connsiteX2" fmla="*/ 5916888 w 11835384"/>
              <a:gd name="connsiteY2" fmla="*/ 179 h 2989610"/>
              <a:gd name="connsiteX3" fmla="*/ 11835384 w 11835384"/>
              <a:gd name="connsiteY3" fmla="*/ 2187 h 2989610"/>
              <a:gd name="connsiteX4" fmla="*/ 11835384 w 11835384"/>
              <a:gd name="connsiteY4" fmla="*/ 2989610 h 2989610"/>
              <a:gd name="connsiteX5" fmla="*/ 1043 w 11835384"/>
              <a:gd name="connsiteY5" fmla="*/ 2989610 h 2989610"/>
              <a:gd name="connsiteX6" fmla="*/ 43 w 11835384"/>
              <a:gd name="connsiteY6" fmla="*/ 893516 h 2989610"/>
              <a:gd name="connsiteX0" fmla="*/ 0 w 11835341"/>
              <a:gd name="connsiteY0" fmla="*/ 893516 h 2989610"/>
              <a:gd name="connsiteX1" fmla="*/ 1922103 w 11835341"/>
              <a:gd name="connsiteY1" fmla="*/ 404886 h 2989610"/>
              <a:gd name="connsiteX2" fmla="*/ 5916845 w 11835341"/>
              <a:gd name="connsiteY2" fmla="*/ 179 h 2989610"/>
              <a:gd name="connsiteX3" fmla="*/ 11835341 w 11835341"/>
              <a:gd name="connsiteY3" fmla="*/ 2187 h 2989610"/>
              <a:gd name="connsiteX4" fmla="*/ 11835341 w 11835341"/>
              <a:gd name="connsiteY4" fmla="*/ 2989610 h 2989610"/>
              <a:gd name="connsiteX5" fmla="*/ 1000 w 11835341"/>
              <a:gd name="connsiteY5" fmla="*/ 2989610 h 2989610"/>
              <a:gd name="connsiteX6" fmla="*/ 0 w 11835341"/>
              <a:gd name="connsiteY6" fmla="*/ 893516 h 2989610"/>
              <a:gd name="connsiteX0" fmla="*/ 0 w 11835341"/>
              <a:gd name="connsiteY0" fmla="*/ 893720 h 2989814"/>
              <a:gd name="connsiteX1" fmla="*/ 2025820 w 11835341"/>
              <a:gd name="connsiteY1" fmla="*/ 260013 h 2989814"/>
              <a:gd name="connsiteX2" fmla="*/ 5916845 w 11835341"/>
              <a:gd name="connsiteY2" fmla="*/ 383 h 2989814"/>
              <a:gd name="connsiteX3" fmla="*/ 11835341 w 11835341"/>
              <a:gd name="connsiteY3" fmla="*/ 2391 h 2989814"/>
              <a:gd name="connsiteX4" fmla="*/ 11835341 w 11835341"/>
              <a:gd name="connsiteY4" fmla="*/ 2989814 h 2989814"/>
              <a:gd name="connsiteX5" fmla="*/ 1000 w 11835341"/>
              <a:gd name="connsiteY5" fmla="*/ 2989814 h 2989814"/>
              <a:gd name="connsiteX6" fmla="*/ 0 w 11835341"/>
              <a:gd name="connsiteY6" fmla="*/ 893720 h 2989814"/>
              <a:gd name="connsiteX0" fmla="*/ 0 w 11835341"/>
              <a:gd name="connsiteY0" fmla="*/ 897278 h 2993372"/>
              <a:gd name="connsiteX1" fmla="*/ 2025820 w 11835341"/>
              <a:gd name="connsiteY1" fmla="*/ 263571 h 2993372"/>
              <a:gd name="connsiteX2" fmla="*/ 5916845 w 11835341"/>
              <a:gd name="connsiteY2" fmla="*/ 3941 h 2993372"/>
              <a:gd name="connsiteX3" fmla="*/ 11835341 w 11835341"/>
              <a:gd name="connsiteY3" fmla="*/ 5949 h 2993372"/>
              <a:gd name="connsiteX4" fmla="*/ 11835341 w 11835341"/>
              <a:gd name="connsiteY4" fmla="*/ 2993372 h 2993372"/>
              <a:gd name="connsiteX5" fmla="*/ 1000 w 11835341"/>
              <a:gd name="connsiteY5" fmla="*/ 2993372 h 2993372"/>
              <a:gd name="connsiteX6" fmla="*/ 0 w 11835341"/>
              <a:gd name="connsiteY6" fmla="*/ 897278 h 2993372"/>
              <a:gd name="connsiteX0" fmla="*/ 0 w 11835341"/>
              <a:gd name="connsiteY0" fmla="*/ 898261 h 2994355"/>
              <a:gd name="connsiteX1" fmla="*/ 2025820 w 11835341"/>
              <a:gd name="connsiteY1" fmla="*/ 264554 h 2994355"/>
              <a:gd name="connsiteX2" fmla="*/ 5916845 w 11835341"/>
              <a:gd name="connsiteY2" fmla="*/ 4924 h 2994355"/>
              <a:gd name="connsiteX3" fmla="*/ 11835341 w 11835341"/>
              <a:gd name="connsiteY3" fmla="*/ 6932 h 2994355"/>
              <a:gd name="connsiteX4" fmla="*/ 11835341 w 11835341"/>
              <a:gd name="connsiteY4" fmla="*/ 2994355 h 2994355"/>
              <a:gd name="connsiteX5" fmla="*/ 1000 w 11835341"/>
              <a:gd name="connsiteY5" fmla="*/ 2994355 h 2994355"/>
              <a:gd name="connsiteX6" fmla="*/ 0 w 11835341"/>
              <a:gd name="connsiteY6" fmla="*/ 898261 h 2994355"/>
              <a:gd name="connsiteX0" fmla="*/ 0 w 11835341"/>
              <a:gd name="connsiteY0" fmla="*/ 901345 h 2997439"/>
              <a:gd name="connsiteX1" fmla="*/ 2025820 w 11835341"/>
              <a:gd name="connsiteY1" fmla="*/ 267638 h 2997439"/>
              <a:gd name="connsiteX2" fmla="*/ 3810844 w 11835341"/>
              <a:gd name="connsiteY2" fmla="*/ 3863 h 2997439"/>
              <a:gd name="connsiteX3" fmla="*/ 11835341 w 11835341"/>
              <a:gd name="connsiteY3" fmla="*/ 10016 h 2997439"/>
              <a:gd name="connsiteX4" fmla="*/ 11835341 w 11835341"/>
              <a:gd name="connsiteY4" fmla="*/ 2997439 h 2997439"/>
              <a:gd name="connsiteX5" fmla="*/ 1000 w 11835341"/>
              <a:gd name="connsiteY5" fmla="*/ 2997439 h 2997439"/>
              <a:gd name="connsiteX6" fmla="*/ 0 w 11835341"/>
              <a:gd name="connsiteY6" fmla="*/ 901345 h 2997439"/>
              <a:gd name="connsiteX0" fmla="*/ 0 w 11835341"/>
              <a:gd name="connsiteY0" fmla="*/ 897482 h 2993576"/>
              <a:gd name="connsiteX1" fmla="*/ 2025820 w 11835341"/>
              <a:gd name="connsiteY1" fmla="*/ 263775 h 2993576"/>
              <a:gd name="connsiteX2" fmla="*/ 3810844 w 11835341"/>
              <a:gd name="connsiteY2" fmla="*/ 0 h 2993576"/>
              <a:gd name="connsiteX3" fmla="*/ 11835341 w 11835341"/>
              <a:gd name="connsiteY3" fmla="*/ 6153 h 2993576"/>
              <a:gd name="connsiteX4" fmla="*/ 11835341 w 11835341"/>
              <a:gd name="connsiteY4" fmla="*/ 2993576 h 2993576"/>
              <a:gd name="connsiteX5" fmla="*/ 1000 w 11835341"/>
              <a:gd name="connsiteY5" fmla="*/ 2993576 h 2993576"/>
              <a:gd name="connsiteX6" fmla="*/ 0 w 11835341"/>
              <a:gd name="connsiteY6" fmla="*/ 897482 h 2993576"/>
              <a:gd name="connsiteX0" fmla="*/ 478839 w 12313180"/>
              <a:gd name="connsiteY0" fmla="*/ 2993576 h 2993576"/>
              <a:gd name="connsiteX1" fmla="*/ 2503659 w 12313180"/>
              <a:gd name="connsiteY1" fmla="*/ 263775 h 2993576"/>
              <a:gd name="connsiteX2" fmla="*/ 4288683 w 12313180"/>
              <a:gd name="connsiteY2" fmla="*/ 0 h 2993576"/>
              <a:gd name="connsiteX3" fmla="*/ 12313180 w 12313180"/>
              <a:gd name="connsiteY3" fmla="*/ 6153 h 2993576"/>
              <a:gd name="connsiteX4" fmla="*/ 12313180 w 12313180"/>
              <a:gd name="connsiteY4" fmla="*/ 2993576 h 2993576"/>
              <a:gd name="connsiteX5" fmla="*/ 478839 w 12313180"/>
              <a:gd name="connsiteY5" fmla="*/ 2993576 h 2993576"/>
              <a:gd name="connsiteX0" fmla="*/ 478855 w 12313196"/>
              <a:gd name="connsiteY0" fmla="*/ 2993576 h 2993576"/>
              <a:gd name="connsiteX1" fmla="*/ 2503675 w 12313196"/>
              <a:gd name="connsiteY1" fmla="*/ 263775 h 2993576"/>
              <a:gd name="connsiteX2" fmla="*/ 4288699 w 12313196"/>
              <a:gd name="connsiteY2" fmla="*/ 0 h 2993576"/>
              <a:gd name="connsiteX3" fmla="*/ 12313196 w 12313196"/>
              <a:gd name="connsiteY3" fmla="*/ 6153 h 2993576"/>
              <a:gd name="connsiteX4" fmla="*/ 12313196 w 12313196"/>
              <a:gd name="connsiteY4" fmla="*/ 2993576 h 2993576"/>
              <a:gd name="connsiteX5" fmla="*/ 478855 w 12313196"/>
              <a:gd name="connsiteY5" fmla="*/ 2993576 h 2993576"/>
              <a:gd name="connsiteX0" fmla="*/ 455988 w 12290329"/>
              <a:gd name="connsiteY0" fmla="*/ 2993576 h 2993576"/>
              <a:gd name="connsiteX1" fmla="*/ 2694909 w 12290329"/>
              <a:gd name="connsiteY1" fmla="*/ 983556 h 2993576"/>
              <a:gd name="connsiteX2" fmla="*/ 4265832 w 12290329"/>
              <a:gd name="connsiteY2" fmla="*/ 0 h 2993576"/>
              <a:gd name="connsiteX3" fmla="*/ 12290329 w 12290329"/>
              <a:gd name="connsiteY3" fmla="*/ 6153 h 2993576"/>
              <a:gd name="connsiteX4" fmla="*/ 12290329 w 12290329"/>
              <a:gd name="connsiteY4" fmla="*/ 2993576 h 2993576"/>
              <a:gd name="connsiteX5" fmla="*/ 455988 w 12290329"/>
              <a:gd name="connsiteY5" fmla="*/ 2993576 h 2993576"/>
              <a:gd name="connsiteX0" fmla="*/ 611227 w 12445568"/>
              <a:gd name="connsiteY0" fmla="*/ 2993576 h 2993576"/>
              <a:gd name="connsiteX1" fmla="*/ 1703514 w 12445568"/>
              <a:gd name="connsiteY1" fmla="*/ 1061475 h 2993576"/>
              <a:gd name="connsiteX2" fmla="*/ 4421071 w 12445568"/>
              <a:gd name="connsiteY2" fmla="*/ 0 h 2993576"/>
              <a:gd name="connsiteX3" fmla="*/ 12445568 w 12445568"/>
              <a:gd name="connsiteY3" fmla="*/ 6153 h 2993576"/>
              <a:gd name="connsiteX4" fmla="*/ 12445568 w 12445568"/>
              <a:gd name="connsiteY4" fmla="*/ 2993576 h 2993576"/>
              <a:gd name="connsiteX5" fmla="*/ 611227 w 12445568"/>
              <a:gd name="connsiteY5" fmla="*/ 2993576 h 2993576"/>
              <a:gd name="connsiteX0" fmla="*/ 591975 w 12426316"/>
              <a:gd name="connsiteY0" fmla="*/ 2993576 h 2993576"/>
              <a:gd name="connsiteX1" fmla="*/ 1684262 w 12426316"/>
              <a:gd name="connsiteY1" fmla="*/ 1061475 h 2993576"/>
              <a:gd name="connsiteX2" fmla="*/ 4401819 w 12426316"/>
              <a:gd name="connsiteY2" fmla="*/ 0 h 2993576"/>
              <a:gd name="connsiteX3" fmla="*/ 12426316 w 12426316"/>
              <a:gd name="connsiteY3" fmla="*/ 6153 h 2993576"/>
              <a:gd name="connsiteX4" fmla="*/ 12426316 w 12426316"/>
              <a:gd name="connsiteY4" fmla="*/ 2993576 h 2993576"/>
              <a:gd name="connsiteX5" fmla="*/ 591975 w 12426316"/>
              <a:gd name="connsiteY5" fmla="*/ 2993576 h 2993576"/>
              <a:gd name="connsiteX0" fmla="*/ 0 w 11834341"/>
              <a:gd name="connsiteY0" fmla="*/ 2993576 h 2993576"/>
              <a:gd name="connsiteX1" fmla="*/ 1092287 w 11834341"/>
              <a:gd name="connsiteY1" fmla="*/ 1061475 h 2993576"/>
              <a:gd name="connsiteX2" fmla="*/ 3809844 w 11834341"/>
              <a:gd name="connsiteY2" fmla="*/ 0 h 2993576"/>
              <a:gd name="connsiteX3" fmla="*/ 11834341 w 11834341"/>
              <a:gd name="connsiteY3" fmla="*/ 6153 h 2993576"/>
              <a:gd name="connsiteX4" fmla="*/ 11834341 w 11834341"/>
              <a:gd name="connsiteY4" fmla="*/ 2993576 h 2993576"/>
              <a:gd name="connsiteX5" fmla="*/ 0 w 11834341"/>
              <a:gd name="connsiteY5" fmla="*/ 2993576 h 2993576"/>
              <a:gd name="connsiteX0" fmla="*/ 274 w 11834615"/>
              <a:gd name="connsiteY0" fmla="*/ 2993576 h 2993576"/>
              <a:gd name="connsiteX1" fmla="*/ 1092561 w 11834615"/>
              <a:gd name="connsiteY1" fmla="*/ 1061475 h 2993576"/>
              <a:gd name="connsiteX2" fmla="*/ 3810118 w 11834615"/>
              <a:gd name="connsiteY2" fmla="*/ 0 h 2993576"/>
              <a:gd name="connsiteX3" fmla="*/ 11834615 w 11834615"/>
              <a:gd name="connsiteY3" fmla="*/ 6153 h 2993576"/>
              <a:gd name="connsiteX4" fmla="*/ 11834615 w 11834615"/>
              <a:gd name="connsiteY4" fmla="*/ 2993576 h 2993576"/>
              <a:gd name="connsiteX5" fmla="*/ 274 w 11834615"/>
              <a:gd name="connsiteY5" fmla="*/ 2993576 h 2993576"/>
              <a:gd name="connsiteX0" fmla="*/ 400 w 11834741"/>
              <a:gd name="connsiteY0" fmla="*/ 2993576 h 2993576"/>
              <a:gd name="connsiteX1" fmla="*/ 900311 w 11834741"/>
              <a:gd name="connsiteY1" fmla="*/ 1204494 h 2993576"/>
              <a:gd name="connsiteX2" fmla="*/ 3810244 w 11834741"/>
              <a:gd name="connsiteY2" fmla="*/ 0 h 2993576"/>
              <a:gd name="connsiteX3" fmla="*/ 11834741 w 11834741"/>
              <a:gd name="connsiteY3" fmla="*/ 6153 h 2993576"/>
              <a:gd name="connsiteX4" fmla="*/ 11834741 w 11834741"/>
              <a:gd name="connsiteY4" fmla="*/ 2993576 h 2993576"/>
              <a:gd name="connsiteX5" fmla="*/ 400 w 11834741"/>
              <a:gd name="connsiteY5" fmla="*/ 2993576 h 2993576"/>
              <a:gd name="connsiteX0" fmla="*/ 494 w 11834835"/>
              <a:gd name="connsiteY0" fmla="*/ 2993576 h 2993576"/>
              <a:gd name="connsiteX1" fmla="*/ 900405 w 11834835"/>
              <a:gd name="connsiteY1" fmla="*/ 1204494 h 2993576"/>
              <a:gd name="connsiteX2" fmla="*/ 3810338 w 11834835"/>
              <a:gd name="connsiteY2" fmla="*/ 0 h 2993576"/>
              <a:gd name="connsiteX3" fmla="*/ 11834835 w 11834835"/>
              <a:gd name="connsiteY3" fmla="*/ 6153 h 2993576"/>
              <a:gd name="connsiteX4" fmla="*/ 11834835 w 11834835"/>
              <a:gd name="connsiteY4" fmla="*/ 2993576 h 2993576"/>
              <a:gd name="connsiteX5" fmla="*/ 494 w 11834835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602 w 11834943"/>
              <a:gd name="connsiteY0" fmla="*/ 2993576 h 2993576"/>
              <a:gd name="connsiteX1" fmla="*/ 900513 w 11834943"/>
              <a:gd name="connsiteY1" fmla="*/ 1204494 h 2993576"/>
              <a:gd name="connsiteX2" fmla="*/ 3810446 w 11834943"/>
              <a:gd name="connsiteY2" fmla="*/ 0 h 2993576"/>
              <a:gd name="connsiteX3" fmla="*/ 11834943 w 11834943"/>
              <a:gd name="connsiteY3" fmla="*/ 6153 h 2993576"/>
              <a:gd name="connsiteX4" fmla="*/ 11834943 w 11834943"/>
              <a:gd name="connsiteY4" fmla="*/ 2993576 h 2993576"/>
              <a:gd name="connsiteX5" fmla="*/ 602 w 11834943"/>
              <a:gd name="connsiteY5" fmla="*/ 2993576 h 2993576"/>
              <a:gd name="connsiteX0" fmla="*/ 566 w 11834907"/>
              <a:gd name="connsiteY0" fmla="*/ 2991384 h 2991384"/>
              <a:gd name="connsiteX1" fmla="*/ 900477 w 11834907"/>
              <a:gd name="connsiteY1" fmla="*/ 1202302 h 2991384"/>
              <a:gd name="connsiteX2" fmla="*/ 3813977 w 11834907"/>
              <a:gd name="connsiteY2" fmla="*/ 0 h 2991384"/>
              <a:gd name="connsiteX3" fmla="*/ 11834907 w 11834907"/>
              <a:gd name="connsiteY3" fmla="*/ 3961 h 2991384"/>
              <a:gd name="connsiteX4" fmla="*/ 11834907 w 11834907"/>
              <a:gd name="connsiteY4" fmla="*/ 2991384 h 2991384"/>
              <a:gd name="connsiteX5" fmla="*/ 566 w 11834907"/>
              <a:gd name="connsiteY5" fmla="*/ 2991384 h 299138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77 w 11834918"/>
              <a:gd name="connsiteY0" fmla="*/ 2992114 h 2992114"/>
              <a:gd name="connsiteX1" fmla="*/ 900488 w 11834918"/>
              <a:gd name="connsiteY1" fmla="*/ 1203032 h 2992114"/>
              <a:gd name="connsiteX2" fmla="*/ 3853241 w 11834918"/>
              <a:gd name="connsiteY2" fmla="*/ 0 h 2992114"/>
              <a:gd name="connsiteX3" fmla="*/ 11834918 w 11834918"/>
              <a:gd name="connsiteY3" fmla="*/ 4691 h 2992114"/>
              <a:gd name="connsiteX4" fmla="*/ 11834918 w 11834918"/>
              <a:gd name="connsiteY4" fmla="*/ 2992114 h 2992114"/>
              <a:gd name="connsiteX5" fmla="*/ 577 w 11834918"/>
              <a:gd name="connsiteY5" fmla="*/ 2992114 h 2992114"/>
              <a:gd name="connsiteX0" fmla="*/ 599 w 11834940"/>
              <a:gd name="connsiteY0" fmla="*/ 2992114 h 2992114"/>
              <a:gd name="connsiteX1" fmla="*/ 889804 w 11834940"/>
              <a:gd name="connsiteY1" fmla="*/ 1201573 h 2992114"/>
              <a:gd name="connsiteX2" fmla="*/ 3853263 w 11834940"/>
              <a:gd name="connsiteY2" fmla="*/ 0 h 2992114"/>
              <a:gd name="connsiteX3" fmla="*/ 11834940 w 11834940"/>
              <a:gd name="connsiteY3" fmla="*/ 4691 h 2992114"/>
              <a:gd name="connsiteX4" fmla="*/ 11834940 w 11834940"/>
              <a:gd name="connsiteY4" fmla="*/ 2992114 h 2992114"/>
              <a:gd name="connsiteX5" fmla="*/ 599 w 11834940"/>
              <a:gd name="connsiteY5" fmla="*/ 2992114 h 299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34940" h="2992114">
                <a:moveTo>
                  <a:pt x="599" y="2992114"/>
                </a:moveTo>
                <a:cubicBezTo>
                  <a:pt x="-14320" y="2456311"/>
                  <a:pt x="247693" y="1700259"/>
                  <a:pt x="889804" y="1201573"/>
                </a:cubicBezTo>
                <a:cubicBezTo>
                  <a:pt x="1531915" y="702887"/>
                  <a:pt x="2418364" y="284089"/>
                  <a:pt x="3853263" y="0"/>
                </a:cubicBezTo>
                <a:lnTo>
                  <a:pt x="11834940" y="4691"/>
                </a:lnTo>
                <a:lnTo>
                  <a:pt x="11834940" y="2992114"/>
                </a:lnTo>
                <a:lnTo>
                  <a:pt x="599" y="2992114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270">
            <a:noFill/>
          </a:ln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C6FEECCB-0ADF-4D17-9F84-4B82085D7D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229867" y="5719568"/>
            <a:ext cx="1242000" cy="642035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17.2.2021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580B187D-B133-4F32-8568-D26ED15FC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29868" y="5462054"/>
            <a:ext cx="4114800" cy="241091"/>
          </a:xfr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fi-FI" sz="1600" dirty="0" smtClean="0">
                <a:solidFill>
                  <a:schemeClr val="bg1"/>
                </a:solidFill>
              </a:defRPr>
            </a:lvl1pPr>
          </a:lstStyle>
          <a:p>
            <a:pPr algn="l">
              <a:lnSpc>
                <a:spcPct val="110000"/>
              </a:lnSpc>
              <a:buClr>
                <a:schemeClr val="tx2"/>
              </a:buClr>
            </a:pPr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91205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sisältö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yksipalstainen.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marL="357188" marR="0" lvl="0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     Toinen tekstitaso, jos sivulle tulee enemmän tekstiä.</a:t>
            </a:r>
            <a:br>
              <a:rPr lang="fi-FI"/>
            </a:br>
            <a:r>
              <a:rPr lang="fi-FI"/>
              <a:t>           Kolmas tekstitaso, jos haluat esittää enemmän tekstiä.</a:t>
            </a:r>
            <a:br>
              <a:rPr lang="fi-FI"/>
            </a:br>
            <a:r>
              <a:rPr lang="fi-FI"/>
              <a:t>Muistathan, että kun tekstin koko pienenee, myös viesti pienenee.</a:t>
            </a:r>
            <a:br>
              <a:rPr lang="fi-FI"/>
            </a:br>
            <a:r>
              <a:rPr lang="fi-FI" noProof="0"/>
              <a:t>Esityksen tulee olla myös kaukaa luettavissa.</a:t>
            </a:r>
            <a:endParaRPr lang="fi-FI"/>
          </a:p>
          <a:p>
            <a:pPr marL="715963" marR="0" lvl="1" indent="-357188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59A7EFB5-C255-48FB-AC67-FD651DD26D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AFC3A855-B6C3-4D1E-B148-55910A2578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032AC8CB-3366-4A2A-8272-93E3683840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3566276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avio" preserve="1" userDrawn="1">
  <p:cSld name="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 noProof="0"/>
              <a:t>Graafisivu</a:t>
            </a:r>
            <a:endParaRPr lang="fi-FI"/>
          </a:p>
        </p:txBody>
      </p:sp>
      <p:sp>
        <p:nvSpPr>
          <p:cNvPr id="7" name="Kaavion paikkamerkki 6">
            <a:extLst>
              <a:ext uri="{FF2B5EF4-FFF2-40B4-BE49-F238E27FC236}">
                <a16:creationId xmlns:a16="http://schemas.microsoft.com/office/drawing/2014/main" id="{0579DF22-3A20-4908-84E3-C2B55F28B856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922338" y="1857375"/>
            <a:ext cx="10636236" cy="4087813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Käytä graafissa esityspohjan väripalettiin määriteltyjä värejä.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209C6B0D-979F-4D60-BDCD-B9E08FEB11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C29B563-2EC1-44DE-A678-D8C61D32BA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11" name="Alatunnisteen paikkamerkki 4">
            <a:extLst>
              <a:ext uri="{FF2B5EF4-FFF2-40B4-BE49-F238E27FC236}">
                <a16:creationId xmlns:a16="http://schemas.microsoft.com/office/drawing/2014/main" id="{26AFE581-53A8-4FFC-BC3A-F2173293E0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482374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ksi sisältökohdetta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fi-FI"/>
              <a:t>Tekstisivu, kaksi palstaa. </a:t>
            </a:r>
            <a:br>
              <a:rPr lang="fi-FI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  <a:p>
            <a:pPr lvl="0"/>
            <a:endParaRPr lang="fi-FI"/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28EEFB21-D5D7-40FA-809A-551ABC7D90A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264608" y="1860330"/>
            <a:ext cx="5094402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Esityksen teksti tulee aina tiivistää mahdollisimman lyhyeksi ja selkeäksi.</a:t>
            </a:r>
            <a:br>
              <a:rPr lang="fi-FI"/>
            </a:br>
            <a:r>
              <a:rPr lang="fi-FI"/>
              <a:t>Esityksen tarkoitus on toimia esiintyjän ja kuulijan tukena.</a:t>
            </a:r>
            <a:br>
              <a:rPr lang="fi-FI"/>
            </a:br>
            <a:r>
              <a:rPr lang="fi-FI"/>
              <a:t>Muistathan, että kun tekstin koko pienenee, myös viesti pienenee. Esityksen tulee olla myös kaukaa luettavissa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D47A3072-D8CC-4075-92AE-6CB4C819BC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980BC45E-8E9E-4CF2-9961-01D9993652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14" name="Alatunnisteen paikkamerkki 4">
            <a:extLst>
              <a:ext uri="{FF2B5EF4-FFF2-40B4-BE49-F238E27FC236}">
                <a16:creationId xmlns:a16="http://schemas.microsoft.com/office/drawing/2014/main" id="{B063AE42-CA71-44E3-9D58-B8058F37E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3217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tsikko ja kaavio" preserve="1" userDrawn="1">
  <p:cSld name="Otsikko ja 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65B018F-777B-44D1-9664-1407CB8459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 noProof="0"/>
              <a:t>Graafisivu</a:t>
            </a:r>
            <a:br>
              <a:rPr lang="fi-FI" noProof="0"/>
            </a:br>
            <a:r>
              <a:rPr lang="fi-FI"/>
              <a:t>Otsikon pituus korkeintaan kaksi riviä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60330"/>
            <a:ext cx="3827881" cy="4085499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GB" err="1"/>
              <a:t>Värejä</a:t>
            </a:r>
            <a:r>
              <a:rPr lang="en-GB"/>
              <a:t> </a:t>
            </a:r>
            <a:r>
              <a:rPr lang="en-GB" err="1"/>
              <a:t>käytetään</a:t>
            </a:r>
            <a:r>
              <a:rPr lang="en-GB"/>
              <a:t> </a:t>
            </a:r>
            <a:r>
              <a:rPr lang="en-GB" err="1"/>
              <a:t>malliesimerkin</a:t>
            </a:r>
            <a:r>
              <a:rPr lang="en-GB"/>
              <a:t> </a:t>
            </a:r>
            <a:r>
              <a:rPr lang="en-GB" err="1"/>
              <a:t>järjestyksessä</a:t>
            </a:r>
            <a:endParaRPr lang="en-GB"/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Kaavion paikkamerkki 3">
            <a:extLst>
              <a:ext uri="{FF2B5EF4-FFF2-40B4-BE49-F238E27FC236}">
                <a16:creationId xmlns:a16="http://schemas.microsoft.com/office/drawing/2014/main" id="{E32C4822-3ED1-4503-A322-1C32778E2B1A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4866468" y="1860550"/>
            <a:ext cx="6692117" cy="4084638"/>
          </a:xfrm>
        </p:spPr>
        <p:txBody>
          <a:bodyPr/>
          <a:lstStyle/>
          <a:p>
            <a:r>
              <a:rPr lang="fi-FI"/>
              <a:t>Lisää kaavio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133760A-D9BD-4C93-958B-C47029D5F0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232B50DE-A870-4680-8BF1-626B59A71F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660E423A-B2D8-4B91-B7C0-AB18B43AB21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3461235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ulukko" preserve="1" userDrawn="1">
  <p:cSld name="Taulu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err="1"/>
              <a:t>Taulukkosivu</a:t>
            </a:r>
            <a:br>
              <a:rPr lang="en-GB"/>
            </a:br>
            <a:r>
              <a:rPr lang="fi-FI"/>
              <a:t>Otsikon pituus korkeintaan kaksi riviä</a:t>
            </a:r>
          </a:p>
        </p:txBody>
      </p:sp>
      <p:sp>
        <p:nvSpPr>
          <p:cNvPr id="3" name="Taulukon paikkamerkki 2">
            <a:extLst>
              <a:ext uri="{FF2B5EF4-FFF2-40B4-BE49-F238E27FC236}">
                <a16:creationId xmlns:a16="http://schemas.microsoft.com/office/drawing/2014/main" id="{E46430B6-E098-40A9-A388-1C65D76FE095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22338" y="1857375"/>
            <a:ext cx="10636236" cy="4087813"/>
          </a:xfrm>
        </p:spPr>
        <p:txBody>
          <a:bodyPr/>
          <a:lstStyle/>
          <a:p>
            <a:r>
              <a:rPr lang="fi-FI"/>
              <a:t>Lisää taulukko napsauttamalla kuvaketta</a:t>
            </a:r>
          </a:p>
        </p:txBody>
      </p:sp>
      <p:sp>
        <p:nvSpPr>
          <p:cNvPr id="7" name="Dian numeron paikkamerkki 5">
            <a:extLst>
              <a:ext uri="{FF2B5EF4-FFF2-40B4-BE49-F238E27FC236}">
                <a16:creationId xmlns:a16="http://schemas.microsoft.com/office/drawing/2014/main" id="{7027DE1D-8E91-406F-8B96-045A387C4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8" name="Päivämäärän paikkamerkki 3">
            <a:extLst>
              <a:ext uri="{FF2B5EF4-FFF2-40B4-BE49-F238E27FC236}">
                <a16:creationId xmlns:a16="http://schemas.microsoft.com/office/drawing/2014/main" id="{E58D47DE-4D0E-4225-AD7A-47FB6CC388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9" name="Alatunnisteen paikkamerkki 4">
            <a:extLst>
              <a:ext uri="{FF2B5EF4-FFF2-40B4-BE49-F238E27FC236}">
                <a16:creationId xmlns:a16="http://schemas.microsoft.com/office/drawing/2014/main" id="{34D358F0-BE1E-4ABA-A0E1-A93C9E529D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1901623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/>
              <a:t>Tekstisivu kapealla kuvalla</a:t>
            </a:r>
            <a:br>
              <a:rPr lang="fi-FI"/>
            </a:br>
            <a:r>
              <a:rPr lang="fi-FI"/>
              <a:t>ja lyhyellä otsikolla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14654" y="180000"/>
            <a:ext cx="3598545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FFD8799F-5DA0-4FBF-A2A7-B65BDEB3BC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A1F75C40-780C-491C-87BC-6A3B74DBF7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A3A71661-0388-4C74-813D-CFA192A733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130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set kuvat" preserve="1" userDrawn="1">
  <p:cSld name="Kuvatekstilliset kuv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7092366" cy="1119501"/>
          </a:xfrm>
        </p:spPr>
        <p:txBody>
          <a:bodyPr/>
          <a:lstStyle/>
          <a:p>
            <a:r>
              <a:rPr lang="fi-FI" noProof="0"/>
              <a:t>Tekstisivu kahdella kuvalla</a:t>
            </a:r>
            <a:br>
              <a:rPr lang="fi-FI" noProof="0"/>
            </a:br>
            <a:r>
              <a:rPr lang="fi-FI" noProof="0"/>
              <a:t>ja lyhyellä otsikolla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7092366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5" name="Kuvan paikkamerkki 2">
            <a:extLst>
              <a:ext uri="{FF2B5EF4-FFF2-40B4-BE49-F238E27FC236}">
                <a16:creationId xmlns:a16="http://schemas.microsoft.com/office/drawing/2014/main" id="{FC94B34F-00DC-4D30-896A-91EC80CD3F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7" hasCustomPrompt="1"/>
          </p:nvPr>
        </p:nvSpPr>
        <p:spPr>
          <a:xfrm>
            <a:off x="8427599" y="180000"/>
            <a:ext cx="3585600" cy="315537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8427599" y="3527892"/>
            <a:ext cx="3585600" cy="3150108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F7012681-75A7-47D7-8444-7D3FBA4E5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6" name="Päivämäärän paikkamerkki 3">
            <a:extLst>
              <a:ext uri="{FF2B5EF4-FFF2-40B4-BE49-F238E27FC236}">
                <a16:creationId xmlns:a16="http://schemas.microsoft.com/office/drawing/2014/main" id="{E0FBAD70-7499-4E1B-A701-03775CBA28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17" name="Alatunnisteen paikkamerkki 4">
            <a:extLst>
              <a:ext uri="{FF2B5EF4-FFF2-40B4-BE49-F238E27FC236}">
                <a16:creationId xmlns:a16="http://schemas.microsoft.com/office/drawing/2014/main" id="{0AB49502-F625-40AF-9F75-9B1F2A7FD3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4099576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tekstillinen kuva iso" preserve="1" userDrawn="1">
  <p:cSld name="Kuvatekstillinen kuva i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E4DF926F-18A8-4323-87C1-43E1E0CBC5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5224068" cy="1119501"/>
          </a:xfrm>
        </p:spPr>
        <p:txBody>
          <a:bodyPr/>
          <a:lstStyle/>
          <a:p>
            <a:r>
              <a:rPr lang="fi-FI" noProof="0"/>
              <a:t>Tekstisivu isolla  kuvalla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5224068" cy="40892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i-FI"/>
              <a:t>Kuvasivun teksti tulee tiivistää lyhyeksi.</a:t>
            </a:r>
            <a:br>
              <a:rPr lang="fi-FI"/>
            </a:br>
            <a:r>
              <a:rPr lang="fi-FI"/>
              <a:t>Käytä laadukkaita kuvia.</a:t>
            </a:r>
            <a:br>
              <a:rPr lang="fi-FI"/>
            </a:br>
            <a:r>
              <a:rPr lang="fi-FI"/>
              <a:t>Vältä tiedostokooltaan isoja kuvia, jotta esityksestä ei tule liian raskasta.</a:t>
            </a:r>
            <a:br>
              <a:rPr lang="fi-FI"/>
            </a:br>
            <a:r>
              <a:rPr lang="fi-FI"/>
              <a:t>Sivun tulee olla helposti silmäiltävissä ja teksti koon tulee olla luettavissa.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428597" y="180000"/>
            <a:ext cx="5584602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B5F3AB46-DDE8-48A9-B165-54E07D0B60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0AA848AD-B333-42B9-B9E4-08ABFCD612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697CFB4B-70A9-4C59-8AFC-86477E70AA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1123386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Kuva" preserve="1" userDrawn="1">
  <p:cSld name="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Kuvan paikkamerkki 2">
            <a:extLst>
              <a:ext uri="{FF2B5EF4-FFF2-40B4-BE49-F238E27FC236}">
                <a16:creationId xmlns:a16="http://schemas.microsoft.com/office/drawing/2014/main" id="{EE37F6CA-4A02-4DC9-9F8B-1339CABEB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79999" y="180000"/>
            <a:ext cx="11833200" cy="6498000"/>
          </a:xfr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963874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" preserve="1" userDrawn="1">
  <p:cSld name="Sisältö kaarevalla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03725" y="180000"/>
            <a:ext cx="440947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6488358 h 6488358"/>
              <a:gd name="connsiteX5" fmla="*/ 0 w 4408944"/>
              <a:gd name="connsiteY5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0 w 4408944"/>
              <a:gd name="connsiteY4" fmla="*/ 0 h 6488358"/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1709367 w 4408944"/>
              <a:gd name="connsiteY3" fmla="*/ 6487088 h 6488358"/>
              <a:gd name="connsiteX4" fmla="*/ 991817 w 4408944"/>
              <a:gd name="connsiteY4" fmla="*/ 3753413 h 6488358"/>
              <a:gd name="connsiteX5" fmla="*/ 0 w 4408944"/>
              <a:gd name="connsiteY5" fmla="*/ 0 h 6488358"/>
              <a:gd name="connsiteX0" fmla="*/ 144667 w 4553611"/>
              <a:gd name="connsiteY0" fmla="*/ 0 h 6488358"/>
              <a:gd name="connsiteX1" fmla="*/ 4553611 w 4553611"/>
              <a:gd name="connsiteY1" fmla="*/ 0 h 6488358"/>
              <a:gd name="connsiteX2" fmla="*/ 4553611 w 4553611"/>
              <a:gd name="connsiteY2" fmla="*/ 6488358 h 6488358"/>
              <a:gd name="connsiteX3" fmla="*/ 1854034 w 4553611"/>
              <a:gd name="connsiteY3" fmla="*/ 6487088 h 6488358"/>
              <a:gd name="connsiteX4" fmla="*/ 1136484 w 4553611"/>
              <a:gd name="connsiteY4" fmla="*/ 3753413 h 6488358"/>
              <a:gd name="connsiteX5" fmla="*/ 144667 w 4553611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214805 w 4623749"/>
              <a:gd name="connsiteY0" fmla="*/ 0 h 6488358"/>
              <a:gd name="connsiteX1" fmla="*/ 4623749 w 4623749"/>
              <a:gd name="connsiteY1" fmla="*/ 0 h 6488358"/>
              <a:gd name="connsiteX2" fmla="*/ 4623749 w 4623749"/>
              <a:gd name="connsiteY2" fmla="*/ 6488358 h 6488358"/>
              <a:gd name="connsiteX3" fmla="*/ 1924172 w 4623749"/>
              <a:gd name="connsiteY3" fmla="*/ 6487088 h 6488358"/>
              <a:gd name="connsiteX4" fmla="*/ 641472 w 4623749"/>
              <a:gd name="connsiteY4" fmla="*/ 4051863 h 6488358"/>
              <a:gd name="connsiteX5" fmla="*/ 214805 w 4623749"/>
              <a:gd name="connsiteY5" fmla="*/ 0 h 6488358"/>
              <a:gd name="connsiteX0" fmla="*/ 530 w 4409474"/>
              <a:gd name="connsiteY0" fmla="*/ 0 h 6488358"/>
              <a:gd name="connsiteX1" fmla="*/ 4409474 w 4409474"/>
              <a:gd name="connsiteY1" fmla="*/ 0 h 6488358"/>
              <a:gd name="connsiteX2" fmla="*/ 4409474 w 4409474"/>
              <a:gd name="connsiteY2" fmla="*/ 6488358 h 6488358"/>
              <a:gd name="connsiteX3" fmla="*/ 1709897 w 4409474"/>
              <a:gd name="connsiteY3" fmla="*/ 6487088 h 6488358"/>
              <a:gd name="connsiteX4" fmla="*/ 427197 w 4409474"/>
              <a:gd name="connsiteY4" fmla="*/ 4051863 h 6488358"/>
              <a:gd name="connsiteX5" fmla="*/ 530 w 4409474"/>
              <a:gd name="connsiteY5" fmla="*/ 0 h 6488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09474" h="6488358">
                <a:moveTo>
                  <a:pt x="530" y="0"/>
                </a:moveTo>
                <a:lnTo>
                  <a:pt x="4409474" y="0"/>
                </a:lnTo>
                <a:lnTo>
                  <a:pt x="4409474" y="6488358"/>
                </a:lnTo>
                <a:lnTo>
                  <a:pt x="1709897" y="6487088"/>
                </a:lnTo>
                <a:cubicBezTo>
                  <a:pt x="1168951" y="5999514"/>
                  <a:pt x="712091" y="5133044"/>
                  <a:pt x="427197" y="4051863"/>
                </a:cubicBezTo>
                <a:cubicBezTo>
                  <a:pt x="142303" y="2970682"/>
                  <a:pt x="-10191" y="1358994"/>
                  <a:pt x="53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8CBE0249-DC84-4C39-89AB-E97D6F0F84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71815122-4A8E-4281-87AC-8D44BE6CC0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788FD0A6-21DD-4310-9D7C-EC77DE9DF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152616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isältö kaarevalla kuvalla 2" preserve="1" userDrawn="1">
  <p:cSld name="Sisältö kaarevalla kuvall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22350" y="470390"/>
            <a:ext cx="6482227" cy="1119501"/>
          </a:xfrm>
        </p:spPr>
        <p:txBody>
          <a:bodyPr/>
          <a:lstStyle/>
          <a:p>
            <a:r>
              <a:rPr lang="en-GB" err="1"/>
              <a:t>Tekstisivu</a:t>
            </a:r>
            <a:r>
              <a:rPr lang="en-GB"/>
              <a:t> </a:t>
            </a:r>
            <a:r>
              <a:rPr lang="en-GB" err="1"/>
              <a:t>isolla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kaarevalla</a:t>
            </a:r>
            <a:r>
              <a:rPr lang="en-GB"/>
              <a:t> </a:t>
            </a:r>
            <a:r>
              <a:rPr lang="en-GB" err="1"/>
              <a:t>kuvalla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22350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46D95DB7-D85C-4651-BD0D-60A1252BAA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3" hasCustomPrompt="1"/>
          </p:nvPr>
        </p:nvSpPr>
        <p:spPr>
          <a:xfrm>
            <a:off x="7611518" y="180000"/>
            <a:ext cx="4401681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065E56D1-9BA4-4424-AA13-FA7AB94799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889983E-086F-483E-ACC1-0D3B42D4E4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C519B920-C56F-4E32-B399-E7C752AC75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148498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sältö kaarevalla kuvalla 3" preserve="1" userDrawn="1">
  <p:cSld name="Sisältö kaarevalla kuvall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7A06A4-1BF6-41E8-89FB-D111961A8A5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077491" y="1856630"/>
            <a:ext cx="6482227" cy="4089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fi-FI"/>
              <a:t>Esityksen tekstisisältö tulee aina tiivistää mahdollisimman lyhyeksi.</a:t>
            </a:r>
            <a:br>
              <a:rPr lang="fi-FI"/>
            </a:br>
            <a:r>
              <a:rPr lang="fi-FI"/>
              <a:t>Käytä laadukkaita kuvia</a:t>
            </a:r>
            <a:br>
              <a:rPr lang="fi-FI"/>
            </a:br>
            <a:r>
              <a:rPr lang="fi-FI"/>
              <a:t>Vältä tiedostokooltaan isoja kuvia, jotta esityksestä ei tule liian raskas.</a:t>
            </a:r>
            <a:br>
              <a:rPr lang="fi-FI"/>
            </a:br>
            <a:r>
              <a:rPr lang="fi-FI"/>
              <a:t>Sivun tulee olla helposti silmäiltävissä ja teksti koon tulee olla luettavissa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587E3A4C-54E7-4182-8680-0F86558127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7491" y="470390"/>
            <a:ext cx="6482227" cy="1119501"/>
          </a:xfrm>
        </p:spPr>
        <p:txBody>
          <a:bodyPr/>
          <a:lstStyle/>
          <a:p>
            <a:r>
              <a:rPr lang="fi-FI" noProof="0"/>
              <a:t>Tekstisivu isolla </a:t>
            </a:r>
            <a:br>
              <a:rPr lang="fi-FI" noProof="0"/>
            </a:br>
            <a:r>
              <a:rPr lang="fi-FI" noProof="0"/>
              <a:t>kaarevalla kuvalla</a:t>
            </a:r>
            <a:endParaRPr lang="fi-FI"/>
          </a:p>
        </p:txBody>
      </p:sp>
      <p:sp>
        <p:nvSpPr>
          <p:cNvPr id="11" name="Kuvan paikkamerkki 2">
            <a:extLst>
              <a:ext uri="{FF2B5EF4-FFF2-40B4-BE49-F238E27FC236}">
                <a16:creationId xmlns:a16="http://schemas.microsoft.com/office/drawing/2014/main" id="{FFA32AF2-F2A2-4E4F-9C2B-365AAAFFC2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idx="14" hasCustomPrompt="1"/>
          </p:nvPr>
        </p:nvSpPr>
        <p:spPr>
          <a:xfrm>
            <a:off x="179999" y="180000"/>
            <a:ext cx="4420767" cy="6498000"/>
          </a:xfrm>
          <a:custGeom>
            <a:avLst/>
            <a:gdLst>
              <a:gd name="connsiteX0" fmla="*/ 0 w 4430891"/>
              <a:gd name="connsiteY0" fmla="*/ 0 h 6488358"/>
              <a:gd name="connsiteX1" fmla="*/ 4430891 w 4430891"/>
              <a:gd name="connsiteY1" fmla="*/ 0 h 6488358"/>
              <a:gd name="connsiteX2" fmla="*/ 4430891 w 4430891"/>
              <a:gd name="connsiteY2" fmla="*/ 6488358 h 6488358"/>
              <a:gd name="connsiteX3" fmla="*/ 0 w 4430891"/>
              <a:gd name="connsiteY3" fmla="*/ 6488358 h 6488358"/>
              <a:gd name="connsiteX4" fmla="*/ 0 w 4430891"/>
              <a:gd name="connsiteY4" fmla="*/ 0 h 6488358"/>
              <a:gd name="connsiteX0" fmla="*/ 0 w 4430891"/>
              <a:gd name="connsiteY0" fmla="*/ 2986 h 6491344"/>
              <a:gd name="connsiteX1" fmla="*/ 2727596 w 4430891"/>
              <a:gd name="connsiteY1" fmla="*/ 0 h 6491344"/>
              <a:gd name="connsiteX2" fmla="*/ 4430891 w 4430891"/>
              <a:gd name="connsiteY2" fmla="*/ 2986 h 6491344"/>
              <a:gd name="connsiteX3" fmla="*/ 4430891 w 4430891"/>
              <a:gd name="connsiteY3" fmla="*/ 6491344 h 6491344"/>
              <a:gd name="connsiteX4" fmla="*/ 0 w 4430891"/>
              <a:gd name="connsiteY4" fmla="*/ 6491344 h 6491344"/>
              <a:gd name="connsiteX5" fmla="*/ 0 w 4430891"/>
              <a:gd name="connsiteY5" fmla="*/ 2986 h 6491344"/>
              <a:gd name="connsiteX0" fmla="*/ 0 w 4831678"/>
              <a:gd name="connsiteY0" fmla="*/ 481615 h 6969973"/>
              <a:gd name="connsiteX1" fmla="*/ 2727596 w 4831678"/>
              <a:gd name="connsiteY1" fmla="*/ 478629 h 6969973"/>
              <a:gd name="connsiteX2" fmla="*/ 4430891 w 4831678"/>
              <a:gd name="connsiteY2" fmla="*/ 481615 h 6969973"/>
              <a:gd name="connsiteX3" fmla="*/ 4430891 w 4831678"/>
              <a:gd name="connsiteY3" fmla="*/ 6969973 h 6969973"/>
              <a:gd name="connsiteX4" fmla="*/ 0 w 4831678"/>
              <a:gd name="connsiteY4" fmla="*/ 6969973 h 6969973"/>
              <a:gd name="connsiteX5" fmla="*/ 0 w 4831678"/>
              <a:gd name="connsiteY5" fmla="*/ 481615 h 6969973"/>
              <a:gd name="connsiteX0" fmla="*/ 0 w 4706556"/>
              <a:gd name="connsiteY0" fmla="*/ 2986 h 6491344"/>
              <a:gd name="connsiteX1" fmla="*/ 2727596 w 4706556"/>
              <a:gd name="connsiteY1" fmla="*/ 0 h 6491344"/>
              <a:gd name="connsiteX2" fmla="*/ 3937832 w 4706556"/>
              <a:gd name="connsiteY2" fmla="*/ 2217269 h 6491344"/>
              <a:gd name="connsiteX3" fmla="*/ 4430891 w 4706556"/>
              <a:gd name="connsiteY3" fmla="*/ 6491344 h 6491344"/>
              <a:gd name="connsiteX4" fmla="*/ 0 w 4706556"/>
              <a:gd name="connsiteY4" fmla="*/ 6491344 h 6491344"/>
              <a:gd name="connsiteX5" fmla="*/ 0 w 4706556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713104"/>
              <a:gd name="connsiteY0" fmla="*/ 2986 h 6491344"/>
              <a:gd name="connsiteX1" fmla="*/ 2727596 w 4713104"/>
              <a:gd name="connsiteY1" fmla="*/ 0 h 6491344"/>
              <a:gd name="connsiteX2" fmla="*/ 3937832 w 4713104"/>
              <a:gd name="connsiteY2" fmla="*/ 2217269 h 6491344"/>
              <a:gd name="connsiteX3" fmla="*/ 4430891 w 4713104"/>
              <a:gd name="connsiteY3" fmla="*/ 6491344 h 6491344"/>
              <a:gd name="connsiteX4" fmla="*/ 0 w 4713104"/>
              <a:gd name="connsiteY4" fmla="*/ 6491344 h 6491344"/>
              <a:gd name="connsiteX5" fmla="*/ 0 w 4713104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  <a:gd name="connsiteX0" fmla="*/ 0 w 4431482"/>
              <a:gd name="connsiteY0" fmla="*/ 2986 h 6491344"/>
              <a:gd name="connsiteX1" fmla="*/ 2727596 w 4431482"/>
              <a:gd name="connsiteY1" fmla="*/ 0 h 6491344"/>
              <a:gd name="connsiteX2" fmla="*/ 3937832 w 4431482"/>
              <a:gd name="connsiteY2" fmla="*/ 2217269 h 6491344"/>
              <a:gd name="connsiteX3" fmla="*/ 4430891 w 4431482"/>
              <a:gd name="connsiteY3" fmla="*/ 6491344 h 6491344"/>
              <a:gd name="connsiteX4" fmla="*/ 0 w 4431482"/>
              <a:gd name="connsiteY4" fmla="*/ 6491344 h 6491344"/>
              <a:gd name="connsiteX5" fmla="*/ 0 w 4431482"/>
              <a:gd name="connsiteY5" fmla="*/ 2986 h 6491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31482" h="6491344">
                <a:moveTo>
                  <a:pt x="0" y="2986"/>
                </a:moveTo>
                <a:lnTo>
                  <a:pt x="2727596" y="0"/>
                </a:lnTo>
                <a:cubicBezTo>
                  <a:pt x="3107490" y="349624"/>
                  <a:pt x="3613608" y="1148825"/>
                  <a:pt x="3937832" y="2217269"/>
                </a:cubicBezTo>
                <a:cubicBezTo>
                  <a:pt x="4262056" y="3285713"/>
                  <a:pt x="4443231" y="4809316"/>
                  <a:pt x="4430891" y="6491344"/>
                </a:cubicBezTo>
                <a:lnTo>
                  <a:pt x="0" y="6491344"/>
                </a:lnTo>
                <a:lnTo>
                  <a:pt x="0" y="2986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364892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4020341"/>
            <a:ext cx="11832392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85143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2" preserve="1" userDrawn="1">
  <p:cSld name="Osan ylätunnis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B6B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3975512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3" preserve="1" userDrawn="1">
  <p:cSld name="Osan ylätunnis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>
            <a:extLst>
              <a:ext uri="{FF2B5EF4-FFF2-40B4-BE49-F238E27FC236}">
                <a16:creationId xmlns:a16="http://schemas.microsoft.com/office/drawing/2014/main" id="{FCE9B700-78CD-4A46-8766-AF0BB370CA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20341"/>
            <a:ext cx="11834341" cy="2666209"/>
          </a:xfrm>
          <a:custGeom>
            <a:avLst/>
            <a:gdLst>
              <a:gd name="T0" fmla="*/ 0 w 32870"/>
              <a:gd name="T1" fmla="*/ 2673 h 7243"/>
              <a:gd name="T2" fmla="*/ 0 w 32870"/>
              <a:gd name="T3" fmla="*/ 7243 h 7243"/>
              <a:gd name="T4" fmla="*/ 19357 w 32870"/>
              <a:gd name="T5" fmla="*/ 7227 h 7243"/>
              <a:gd name="T6" fmla="*/ 32870 w 32870"/>
              <a:gd name="T7" fmla="*/ 5129 h 7243"/>
              <a:gd name="T8" fmla="*/ 32870 w 32870"/>
              <a:gd name="T9" fmla="*/ 0 h 7243"/>
              <a:gd name="T10" fmla="*/ 18713 w 32870"/>
              <a:gd name="T11" fmla="*/ 2667 h 7243"/>
              <a:gd name="T12" fmla="*/ 0 w 32870"/>
              <a:gd name="T13" fmla="*/ 2673 h 7243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  <a:gd name="connsiteX0" fmla="*/ 0 w 10000"/>
              <a:gd name="connsiteY0" fmla="*/ 3690 h 10000"/>
              <a:gd name="connsiteX1" fmla="*/ 0 w 10000"/>
              <a:gd name="connsiteY1" fmla="*/ 10000 h 10000"/>
              <a:gd name="connsiteX2" fmla="*/ 5889 w 10000"/>
              <a:gd name="connsiteY2" fmla="*/ 9978 h 10000"/>
              <a:gd name="connsiteX3" fmla="*/ 10000 w 10000"/>
              <a:gd name="connsiteY3" fmla="*/ 7081 h 10000"/>
              <a:gd name="connsiteX4" fmla="*/ 10000 w 10000"/>
              <a:gd name="connsiteY4" fmla="*/ 0 h 10000"/>
              <a:gd name="connsiteX5" fmla="*/ 5697 w 10000"/>
              <a:gd name="connsiteY5" fmla="*/ 3613 h 10000"/>
              <a:gd name="connsiteX6" fmla="*/ 0 w 10000"/>
              <a:gd name="connsiteY6" fmla="*/ 369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00" h="10000">
                <a:moveTo>
                  <a:pt x="0" y="3690"/>
                </a:moveTo>
                <a:lnTo>
                  <a:pt x="0" y="10000"/>
                </a:lnTo>
                <a:lnTo>
                  <a:pt x="5889" y="9978"/>
                </a:lnTo>
                <a:cubicBezTo>
                  <a:pt x="7711" y="9924"/>
                  <a:pt x="9045" y="8853"/>
                  <a:pt x="10000" y="7081"/>
                </a:cubicBezTo>
                <a:lnTo>
                  <a:pt x="10000" y="0"/>
                </a:lnTo>
                <a:cubicBezTo>
                  <a:pt x="8680" y="2670"/>
                  <a:pt x="6906" y="3414"/>
                  <a:pt x="5697" y="3613"/>
                </a:cubicBezTo>
                <a:lnTo>
                  <a:pt x="0" y="369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6D37437-23D8-4818-9C76-1C816B5145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856905"/>
          </a:xfrm>
          <a:custGeom>
            <a:avLst/>
            <a:gdLst>
              <a:gd name="T0" fmla="*/ 0 w 32870"/>
              <a:gd name="T1" fmla="*/ 0 h 13403"/>
              <a:gd name="T2" fmla="*/ 0 w 32870"/>
              <a:gd name="T3" fmla="*/ 13403 h 13403"/>
              <a:gd name="T4" fmla="*/ 18713 w 32870"/>
              <a:gd name="T5" fmla="*/ 13397 h 13403"/>
              <a:gd name="T6" fmla="*/ 32870 w 32870"/>
              <a:gd name="T7" fmla="*/ 10730 h 13403"/>
              <a:gd name="T8" fmla="*/ 32870 w 32870"/>
              <a:gd name="T9" fmla="*/ 0 h 13403"/>
              <a:gd name="T10" fmla="*/ 0 w 32870"/>
              <a:gd name="T11" fmla="*/ 0 h 134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3403">
                <a:moveTo>
                  <a:pt x="0" y="0"/>
                </a:moveTo>
                <a:lnTo>
                  <a:pt x="0" y="13403"/>
                </a:lnTo>
                <a:cubicBezTo>
                  <a:pt x="9000" y="13399"/>
                  <a:pt x="17833" y="13396"/>
                  <a:pt x="18713" y="13397"/>
                </a:cubicBezTo>
                <a:cubicBezTo>
                  <a:pt x="22399" y="13403"/>
                  <a:pt x="28631" y="13027"/>
                  <a:pt x="32870" y="10730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172803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4" preserve="1" userDrawn="1">
  <p:cSld name="Osan ylätunnist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5770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388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343802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5" preserve="1" userDrawn="1">
  <p:cSld name="Osan ylätunnist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Ryhmä 7">
            <a:extLst>
              <a:ext uri="{FF2B5EF4-FFF2-40B4-BE49-F238E27FC236}">
                <a16:creationId xmlns:a16="http://schemas.microsoft.com/office/drawing/2014/main" id="{699CDD43-C904-4C83-89E3-B4A65DCAA1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78632" y="180000"/>
            <a:ext cx="11834341" cy="6488159"/>
            <a:chOff x="178632" y="172167"/>
            <a:chExt cx="11834341" cy="6488159"/>
          </a:xfrm>
        </p:grpSpPr>
        <p:sp>
          <p:nvSpPr>
            <p:cNvPr id="9" name="Freeform 12">
              <a:extLst>
                <a:ext uri="{FF2B5EF4-FFF2-40B4-BE49-F238E27FC236}">
                  <a16:creationId xmlns:a16="http://schemas.microsoft.com/office/drawing/2014/main" id="{90CE7767-6758-4913-9796-391DDD99B5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3955066"/>
              <a:ext cx="11834341" cy="2705260"/>
            </a:xfrm>
            <a:custGeom>
              <a:avLst/>
              <a:gdLst>
                <a:gd name="T0" fmla="*/ 0 w 32870"/>
                <a:gd name="T1" fmla="*/ 2226 h 7510"/>
                <a:gd name="T2" fmla="*/ 0 w 32870"/>
                <a:gd name="T3" fmla="*/ 7510 h 7510"/>
                <a:gd name="T4" fmla="*/ 14422 w 32870"/>
                <a:gd name="T5" fmla="*/ 4695 h 7510"/>
                <a:gd name="T6" fmla="*/ 32870 w 32870"/>
                <a:gd name="T7" fmla="*/ 4690 h 7510"/>
                <a:gd name="T8" fmla="*/ 32870 w 32870"/>
                <a:gd name="T9" fmla="*/ 0 h 7510"/>
                <a:gd name="T10" fmla="*/ 13779 w 32870"/>
                <a:gd name="T11" fmla="*/ 16 h 7510"/>
                <a:gd name="T12" fmla="*/ 0 w 32870"/>
                <a:gd name="T13" fmla="*/ 2226 h 7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870" h="7510">
                  <a:moveTo>
                    <a:pt x="0" y="2226"/>
                  </a:moveTo>
                  <a:lnTo>
                    <a:pt x="0" y="7510"/>
                  </a:lnTo>
                  <a:cubicBezTo>
                    <a:pt x="4241" y="5081"/>
                    <a:pt x="10659" y="4690"/>
                    <a:pt x="14422" y="4695"/>
                  </a:cubicBezTo>
                  <a:cubicBezTo>
                    <a:pt x="15294" y="4696"/>
                    <a:pt x="23963" y="4693"/>
                    <a:pt x="32870" y="4690"/>
                  </a:cubicBezTo>
                  <a:lnTo>
                    <a:pt x="32870" y="0"/>
                  </a:lnTo>
                  <a:cubicBezTo>
                    <a:pt x="23927" y="3"/>
                    <a:pt x="15112" y="8"/>
                    <a:pt x="13779" y="16"/>
                  </a:cubicBezTo>
                  <a:cubicBezTo>
                    <a:pt x="7620" y="56"/>
                    <a:pt x="3156" y="876"/>
                    <a:pt x="0" y="2226"/>
                  </a:cubicBezTo>
                  <a:close/>
                </a:path>
              </a:pathLst>
            </a:custGeom>
            <a:solidFill>
              <a:srgbClr val="B6B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id="{C7A82CFE-FC2A-469E-AAFA-303040F09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8632" y="172167"/>
              <a:ext cx="11834341" cy="4632577"/>
            </a:xfrm>
            <a:custGeom>
              <a:avLst/>
              <a:gdLst>
                <a:gd name="T0" fmla="*/ 0 w 32870"/>
                <a:gd name="T1" fmla="*/ 0 h 12864"/>
                <a:gd name="T2" fmla="*/ 0 w 32870"/>
                <a:gd name="T3" fmla="*/ 12864 h 12864"/>
                <a:gd name="T4" fmla="*/ 13779 w 32870"/>
                <a:gd name="T5" fmla="*/ 10654 h 12864"/>
                <a:gd name="T6" fmla="*/ 32870 w 32870"/>
                <a:gd name="T7" fmla="*/ 10638 h 12864"/>
                <a:gd name="T8" fmla="*/ 32870 w 32870"/>
                <a:gd name="T9" fmla="*/ 0 h 12864"/>
                <a:gd name="T10" fmla="*/ 0 w 32870"/>
                <a:gd name="T11" fmla="*/ 0 h 128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870" h="12864">
                  <a:moveTo>
                    <a:pt x="0" y="0"/>
                  </a:moveTo>
                  <a:lnTo>
                    <a:pt x="0" y="12864"/>
                  </a:lnTo>
                  <a:cubicBezTo>
                    <a:pt x="3156" y="11514"/>
                    <a:pt x="7620" y="10694"/>
                    <a:pt x="13779" y="10654"/>
                  </a:cubicBezTo>
                  <a:cubicBezTo>
                    <a:pt x="15112" y="10646"/>
                    <a:pt x="23927" y="10641"/>
                    <a:pt x="32870" y="10638"/>
                  </a:cubicBezTo>
                  <a:lnTo>
                    <a:pt x="3287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A811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99374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6" preserve="1" userDrawn="1">
  <p:cSld name="Osan ylätunnist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12">
            <a:extLst>
              <a:ext uri="{FF2B5EF4-FFF2-40B4-BE49-F238E27FC236}">
                <a16:creationId xmlns:a16="http://schemas.microsoft.com/office/drawing/2014/main" id="{90CE7767-6758-4913-9796-391DDD99B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3962899"/>
            <a:ext cx="11834341" cy="2705260"/>
          </a:xfrm>
          <a:custGeom>
            <a:avLst/>
            <a:gdLst>
              <a:gd name="T0" fmla="*/ 0 w 32870"/>
              <a:gd name="T1" fmla="*/ 2226 h 7510"/>
              <a:gd name="T2" fmla="*/ 0 w 32870"/>
              <a:gd name="T3" fmla="*/ 7510 h 7510"/>
              <a:gd name="T4" fmla="*/ 14422 w 32870"/>
              <a:gd name="T5" fmla="*/ 4695 h 7510"/>
              <a:gd name="T6" fmla="*/ 32870 w 32870"/>
              <a:gd name="T7" fmla="*/ 4690 h 7510"/>
              <a:gd name="T8" fmla="*/ 32870 w 32870"/>
              <a:gd name="T9" fmla="*/ 0 h 7510"/>
              <a:gd name="T10" fmla="*/ 13779 w 32870"/>
              <a:gd name="T11" fmla="*/ 16 h 7510"/>
              <a:gd name="T12" fmla="*/ 0 w 32870"/>
              <a:gd name="T13" fmla="*/ 2226 h 75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510">
                <a:moveTo>
                  <a:pt x="0" y="2226"/>
                </a:moveTo>
                <a:lnTo>
                  <a:pt x="0" y="7510"/>
                </a:lnTo>
                <a:cubicBezTo>
                  <a:pt x="4241" y="5081"/>
                  <a:pt x="10659" y="4690"/>
                  <a:pt x="14422" y="4695"/>
                </a:cubicBezTo>
                <a:cubicBezTo>
                  <a:pt x="15294" y="4696"/>
                  <a:pt x="23963" y="4693"/>
                  <a:pt x="32870" y="469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D9640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id="{C7A82CFE-FC2A-469E-AAFA-303040F09F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2577"/>
          </a:xfrm>
          <a:custGeom>
            <a:avLst/>
            <a:gdLst>
              <a:gd name="T0" fmla="*/ 0 w 32870"/>
              <a:gd name="T1" fmla="*/ 0 h 12864"/>
              <a:gd name="T2" fmla="*/ 0 w 32870"/>
              <a:gd name="T3" fmla="*/ 12864 h 12864"/>
              <a:gd name="T4" fmla="*/ 13779 w 32870"/>
              <a:gd name="T5" fmla="*/ 10654 h 12864"/>
              <a:gd name="T6" fmla="*/ 32870 w 32870"/>
              <a:gd name="T7" fmla="*/ 10638 h 12864"/>
              <a:gd name="T8" fmla="*/ 32870 w 32870"/>
              <a:gd name="T9" fmla="*/ 0 h 12864"/>
              <a:gd name="T10" fmla="*/ 0 w 32870"/>
              <a:gd name="T11" fmla="*/ 0 h 12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870" h="12864">
                <a:moveTo>
                  <a:pt x="0" y="0"/>
                </a:moveTo>
                <a:lnTo>
                  <a:pt x="0" y="12864"/>
                </a:lnTo>
                <a:cubicBezTo>
                  <a:pt x="3156" y="11514"/>
                  <a:pt x="7620" y="10694"/>
                  <a:pt x="13779" y="10654"/>
                </a:cubicBezTo>
                <a:cubicBezTo>
                  <a:pt x="15112" y="10646"/>
                  <a:pt x="23927" y="10641"/>
                  <a:pt x="32870" y="10638"/>
                </a:cubicBezTo>
                <a:lnTo>
                  <a:pt x="32870" y="0"/>
                </a:lnTo>
                <a:lnTo>
                  <a:pt x="0" y="0"/>
                </a:lnTo>
                <a:close/>
              </a:path>
            </a:pathLst>
          </a:custGeom>
          <a:solidFill>
            <a:srgbClr val="BE5A0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1519434"/>
            <a:ext cx="7523132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fi-FI"/>
              <a:t>Väliotsikkosivu </a:t>
            </a:r>
            <a:br>
              <a:rPr lang="fi-FI"/>
            </a:br>
            <a:r>
              <a:rPr lang="fi-FI"/>
              <a:t>esityksen jäsentämiseen </a:t>
            </a:r>
            <a:br>
              <a:rPr lang="fi-FI"/>
            </a:br>
            <a:r>
              <a:rPr lang="fi-FI" err="1"/>
              <a:t>max</a:t>
            </a:r>
            <a:r>
              <a:rPr lang="fi-FI"/>
              <a:t>. 3 riviä</a:t>
            </a:r>
          </a:p>
        </p:txBody>
      </p:sp>
    </p:spTree>
    <p:extLst>
      <p:ext uri="{BB962C8B-B14F-4D97-AF65-F5344CB8AC3E}">
        <p14:creationId xmlns:p14="http://schemas.microsoft.com/office/powerpoint/2010/main" val="374042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" preserve="1" userDrawn="1">
  <p:cSld name="Osan ylätunniste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9">
            <a:extLst>
              <a:ext uri="{FF2B5EF4-FFF2-40B4-BE49-F238E27FC236}">
                <a16:creationId xmlns:a16="http://schemas.microsoft.com/office/drawing/2014/main" id="{14FF7E8B-4CDF-4CAC-83E6-4DFDE038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1865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247517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2" preserve="1" userDrawn="1">
  <p:cSld name="Osan ylätunniste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86227721-48B2-43B3-8526-34B0C73A1C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5A81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2510237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san ylätunniste kuva 3" preserve="1" userDrawn="1">
  <p:cSld name="Osan ylätunniste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9">
            <a:extLst>
              <a:ext uri="{FF2B5EF4-FFF2-40B4-BE49-F238E27FC236}">
                <a16:creationId xmlns:a16="http://schemas.microsoft.com/office/drawing/2014/main" id="{F4B276F3-D064-4656-A9E4-A4F6D1ABBF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0000" y="180000"/>
            <a:ext cx="9144000" cy="6498000"/>
          </a:xfrm>
          <a:custGeom>
            <a:avLst/>
            <a:gdLst>
              <a:gd name="connsiteX0" fmla="*/ 0 w 9144000"/>
              <a:gd name="connsiteY0" fmla="*/ 0 h 6513234"/>
              <a:gd name="connsiteX1" fmla="*/ 9144000 w 9144000"/>
              <a:gd name="connsiteY1" fmla="*/ 0 h 6513234"/>
              <a:gd name="connsiteX2" fmla="*/ 9144000 w 9144000"/>
              <a:gd name="connsiteY2" fmla="*/ 6513234 h 6513234"/>
              <a:gd name="connsiteX3" fmla="*/ 0 w 9144000"/>
              <a:gd name="connsiteY3" fmla="*/ 6513234 h 6513234"/>
              <a:gd name="connsiteX4" fmla="*/ 0 w 9144000"/>
              <a:gd name="connsiteY4" fmla="*/ 0 h 6513234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9144000 w 9144000"/>
              <a:gd name="connsiteY2" fmla="*/ 6513234 h 6514355"/>
              <a:gd name="connsiteX3" fmla="*/ 7431035 w 9144000"/>
              <a:gd name="connsiteY3" fmla="*/ 6514355 h 6514355"/>
              <a:gd name="connsiteX4" fmla="*/ 0 w 9144000"/>
              <a:gd name="connsiteY4" fmla="*/ 6513234 h 6514355"/>
              <a:gd name="connsiteX5" fmla="*/ 0 w 9144000"/>
              <a:gd name="connsiteY5" fmla="*/ 0 h 6514355"/>
              <a:gd name="connsiteX0" fmla="*/ 0 w 9144000"/>
              <a:gd name="connsiteY0" fmla="*/ 0 h 6514355"/>
              <a:gd name="connsiteX1" fmla="*/ 9144000 w 9144000"/>
              <a:gd name="connsiteY1" fmla="*/ 0 h 6514355"/>
              <a:gd name="connsiteX2" fmla="*/ 7431035 w 9144000"/>
              <a:gd name="connsiteY2" fmla="*/ 6514355 h 6514355"/>
              <a:gd name="connsiteX3" fmla="*/ 0 w 9144000"/>
              <a:gd name="connsiteY3" fmla="*/ 6513234 h 6514355"/>
              <a:gd name="connsiteX4" fmla="*/ 0 w 9144000"/>
              <a:gd name="connsiteY4" fmla="*/ 0 h 6514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44000" h="6514355">
                <a:moveTo>
                  <a:pt x="0" y="0"/>
                </a:moveTo>
                <a:lnTo>
                  <a:pt x="9144000" y="0"/>
                </a:lnTo>
                <a:lnTo>
                  <a:pt x="7431035" y="6514355"/>
                </a:lnTo>
                <a:lnTo>
                  <a:pt x="0" y="6513234"/>
                </a:lnTo>
                <a:lnTo>
                  <a:pt x="0" y="0"/>
                </a:lnTo>
                <a:close/>
              </a:path>
            </a:pathLst>
          </a:custGeom>
          <a:solidFill>
            <a:srgbClr val="D964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47F72F94-0DE4-46B2-BC4B-03DD33656C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2318" y="2451851"/>
            <a:ext cx="6450106" cy="1980640"/>
          </a:xfrm>
        </p:spPr>
        <p:txBody>
          <a:bodyPr anchor="ctr" anchorCtr="0"/>
          <a:lstStyle>
            <a:lvl1pPr>
              <a:lnSpc>
                <a:spcPct val="95000"/>
              </a:lnSpc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Kuvallinen</a:t>
            </a:r>
            <a:r>
              <a:rPr lang="en-GB"/>
              <a:t> </a:t>
            </a:r>
            <a:br>
              <a:rPr lang="en-GB"/>
            </a:br>
            <a:r>
              <a:rPr lang="en-GB" err="1"/>
              <a:t>väliotsikkosivu</a:t>
            </a:r>
            <a:r>
              <a:rPr lang="en-GB"/>
              <a:t> </a:t>
            </a:r>
            <a:r>
              <a:rPr lang="en-GB" err="1"/>
              <a:t>esityksen</a:t>
            </a:r>
            <a:r>
              <a:rPr lang="en-GB"/>
              <a:t> </a:t>
            </a:r>
            <a:r>
              <a:rPr lang="en-GB" err="1"/>
              <a:t>jäsentämiseen</a:t>
            </a:r>
            <a:endParaRPr lang="fi-FI"/>
          </a:p>
        </p:txBody>
      </p:sp>
      <p:sp>
        <p:nvSpPr>
          <p:cNvPr id="9" name="Kuvan paikkamerkki 2">
            <a:extLst>
              <a:ext uri="{FF2B5EF4-FFF2-40B4-BE49-F238E27FC236}">
                <a16:creationId xmlns:a16="http://schemas.microsoft.com/office/drawing/2014/main" id="{A1F3F41D-5BA7-4AD3-81B0-B935DD9EF4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7603200" y="180000"/>
            <a:ext cx="4410734" cy="6498000"/>
          </a:xfrm>
          <a:custGeom>
            <a:avLst/>
            <a:gdLst>
              <a:gd name="connsiteX0" fmla="*/ 0 w 4408944"/>
              <a:gd name="connsiteY0" fmla="*/ 0 h 6488358"/>
              <a:gd name="connsiteX1" fmla="*/ 4408944 w 4408944"/>
              <a:gd name="connsiteY1" fmla="*/ 0 h 6488358"/>
              <a:gd name="connsiteX2" fmla="*/ 4408944 w 4408944"/>
              <a:gd name="connsiteY2" fmla="*/ 6488358 h 6488358"/>
              <a:gd name="connsiteX3" fmla="*/ 0 w 4408944"/>
              <a:gd name="connsiteY3" fmla="*/ 6488358 h 6488358"/>
              <a:gd name="connsiteX4" fmla="*/ 0 w 4408944"/>
              <a:gd name="connsiteY4" fmla="*/ 0 h 6488358"/>
              <a:gd name="connsiteX0" fmla="*/ 0 w 4408944"/>
              <a:gd name="connsiteY0" fmla="*/ 2612 h 6490970"/>
              <a:gd name="connsiteX1" fmla="*/ 1703017 w 4408944"/>
              <a:gd name="connsiteY1" fmla="*/ 0 h 6490970"/>
              <a:gd name="connsiteX2" fmla="*/ 4408944 w 4408944"/>
              <a:gd name="connsiteY2" fmla="*/ 2612 h 6490970"/>
              <a:gd name="connsiteX3" fmla="*/ 4408944 w 4408944"/>
              <a:gd name="connsiteY3" fmla="*/ 6490970 h 6490970"/>
              <a:gd name="connsiteX4" fmla="*/ 0 w 4408944"/>
              <a:gd name="connsiteY4" fmla="*/ 6490970 h 6490970"/>
              <a:gd name="connsiteX5" fmla="*/ 0 w 4408944"/>
              <a:gd name="connsiteY5" fmla="*/ 2612 h 6490970"/>
              <a:gd name="connsiteX0" fmla="*/ 399196 w 4808140"/>
              <a:gd name="connsiteY0" fmla="*/ 481490 h 6969848"/>
              <a:gd name="connsiteX1" fmla="*/ 2102213 w 4808140"/>
              <a:gd name="connsiteY1" fmla="*/ 478878 h 6969848"/>
              <a:gd name="connsiteX2" fmla="*/ 4808140 w 4808140"/>
              <a:gd name="connsiteY2" fmla="*/ 481490 h 6969848"/>
              <a:gd name="connsiteX3" fmla="*/ 4808140 w 4808140"/>
              <a:gd name="connsiteY3" fmla="*/ 6969848 h 6969848"/>
              <a:gd name="connsiteX4" fmla="*/ 399196 w 4808140"/>
              <a:gd name="connsiteY4" fmla="*/ 6969848 h 6969848"/>
              <a:gd name="connsiteX5" fmla="*/ 399196 w 4808140"/>
              <a:gd name="connsiteY5" fmla="*/ 481490 h 6969848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707025 w 4696869"/>
              <a:gd name="connsiteY0" fmla="*/ 2450537 h 6490970"/>
              <a:gd name="connsiteX1" fmla="*/ 1990942 w 4696869"/>
              <a:gd name="connsiteY1" fmla="*/ 0 h 6490970"/>
              <a:gd name="connsiteX2" fmla="*/ 4696869 w 4696869"/>
              <a:gd name="connsiteY2" fmla="*/ 2612 h 6490970"/>
              <a:gd name="connsiteX3" fmla="*/ 4696869 w 4696869"/>
              <a:gd name="connsiteY3" fmla="*/ 6490970 h 6490970"/>
              <a:gd name="connsiteX4" fmla="*/ 287925 w 4696869"/>
              <a:gd name="connsiteY4" fmla="*/ 6490970 h 6490970"/>
              <a:gd name="connsiteX5" fmla="*/ 707025 w 4696869"/>
              <a:gd name="connsiteY5" fmla="*/ 2450537 h 6490970"/>
              <a:gd name="connsiteX0" fmla="*/ 420890 w 4410734"/>
              <a:gd name="connsiteY0" fmla="*/ 2450537 h 6490970"/>
              <a:gd name="connsiteX1" fmla="*/ 1704807 w 4410734"/>
              <a:gd name="connsiteY1" fmla="*/ 0 h 6490970"/>
              <a:gd name="connsiteX2" fmla="*/ 4410734 w 4410734"/>
              <a:gd name="connsiteY2" fmla="*/ 2612 h 6490970"/>
              <a:gd name="connsiteX3" fmla="*/ 4410734 w 4410734"/>
              <a:gd name="connsiteY3" fmla="*/ 6490970 h 6490970"/>
              <a:gd name="connsiteX4" fmla="*/ 1790 w 4410734"/>
              <a:gd name="connsiteY4" fmla="*/ 6490970 h 6490970"/>
              <a:gd name="connsiteX5" fmla="*/ 420890 w 4410734"/>
              <a:gd name="connsiteY5" fmla="*/ 2450537 h 64909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410734" h="6490970">
                <a:moveTo>
                  <a:pt x="420890" y="2450537"/>
                </a:moveTo>
                <a:cubicBezTo>
                  <a:pt x="704726" y="1368709"/>
                  <a:pt x="1192233" y="476250"/>
                  <a:pt x="1704807" y="0"/>
                </a:cubicBezTo>
                <a:lnTo>
                  <a:pt x="4410734" y="2612"/>
                </a:lnTo>
                <a:lnTo>
                  <a:pt x="4410734" y="6490970"/>
                </a:lnTo>
                <a:lnTo>
                  <a:pt x="1790" y="6490970"/>
                </a:lnTo>
                <a:cubicBezTo>
                  <a:pt x="-18659" y="5206377"/>
                  <a:pt x="137054" y="3532365"/>
                  <a:pt x="420890" y="245053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spcBef>
                <a:spcPts val="0"/>
              </a:spcBef>
              <a:buNone/>
              <a:defRPr sz="1600" b="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tx2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/>
              <a:t>Lisää kuva napsauttamalla kuvaketta</a:t>
            </a:r>
            <a:br>
              <a:rPr lang="fi-FI"/>
            </a:br>
            <a:r>
              <a:rPr lang="fi-FI"/>
              <a:t>tai valitsemalla </a:t>
            </a:r>
            <a:r>
              <a:rPr lang="fi-FI" err="1"/>
              <a:t>Kameleonin</a:t>
            </a:r>
            <a:r>
              <a:rPr lang="fi-FI"/>
              <a:t> Kuvagalleriasta</a:t>
            </a:r>
            <a:br>
              <a:rPr lang="fi-FI"/>
            </a:br>
            <a:br>
              <a:rPr lang="fi-FI"/>
            </a:br>
            <a:r>
              <a:rPr lang="fi-FI"/>
              <a:t>Voit vaihtaa kuvan Kuvagalleriasta</a:t>
            </a:r>
            <a:br>
              <a:rPr lang="fi-FI"/>
            </a:br>
            <a:r>
              <a:rPr lang="fi-FI"/>
              <a:t>tai poistamalla kuvan ja lisäämällä uuden kuvan napsauttamalla kuvaketta</a:t>
            </a:r>
          </a:p>
        </p:txBody>
      </p:sp>
    </p:spTree>
    <p:extLst>
      <p:ext uri="{BB962C8B-B14F-4D97-AF65-F5344CB8AC3E}">
        <p14:creationId xmlns:p14="http://schemas.microsoft.com/office/powerpoint/2010/main" val="110191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ain otsikko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5">
            <a:extLst>
              <a:ext uri="{FF2B5EF4-FFF2-40B4-BE49-F238E27FC236}">
                <a16:creationId xmlns:a16="http://schemas.microsoft.com/office/drawing/2014/main" id="{34B3679A-A389-400D-A744-C43C22701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10" name="Dian numeron paikkamerkki 5">
            <a:extLst>
              <a:ext uri="{FF2B5EF4-FFF2-40B4-BE49-F238E27FC236}">
                <a16:creationId xmlns:a16="http://schemas.microsoft.com/office/drawing/2014/main" id="{EF9C706D-5C6A-42FA-B522-02CB8028F4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11" name="Päivämäärän paikkamerkki 3">
            <a:extLst>
              <a:ext uri="{FF2B5EF4-FFF2-40B4-BE49-F238E27FC236}">
                <a16:creationId xmlns:a16="http://schemas.microsoft.com/office/drawing/2014/main" id="{A08CEC9F-7456-473A-8F4A-6918F37BC32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12" name="Alatunnisteen paikkamerkki 4">
            <a:extLst>
              <a:ext uri="{FF2B5EF4-FFF2-40B4-BE49-F238E27FC236}">
                <a16:creationId xmlns:a16="http://schemas.microsoft.com/office/drawing/2014/main" id="{9A5411A7-57B3-491D-9820-EBA16DCC412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791114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yhjä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ian numeron paikkamerkki 5">
            <a:extLst>
              <a:ext uri="{FF2B5EF4-FFF2-40B4-BE49-F238E27FC236}">
                <a16:creationId xmlns:a16="http://schemas.microsoft.com/office/drawing/2014/main" id="{CB941E6F-111D-4022-8CFD-1CC1B2ADB7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9" name="Päivämäärän paikkamerkki 3">
            <a:extLst>
              <a:ext uri="{FF2B5EF4-FFF2-40B4-BE49-F238E27FC236}">
                <a16:creationId xmlns:a16="http://schemas.microsoft.com/office/drawing/2014/main" id="{3A4A4694-9735-4EF6-8D9E-9C60AE2853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 |   </a:t>
            </a:r>
          </a:p>
        </p:txBody>
      </p:sp>
      <p:sp>
        <p:nvSpPr>
          <p:cNvPr id="10" name="Alatunnisteen paikkamerkki 4">
            <a:extLst>
              <a:ext uri="{FF2B5EF4-FFF2-40B4-BE49-F238E27FC236}">
                <a16:creationId xmlns:a16="http://schemas.microsoft.com/office/drawing/2014/main" id="{78F21DE0-9EC0-4B8E-AE3C-CC8F7C9E38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1" y="6374625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97442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" type="title" preserve="1">
  <p:cSld name="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13">
            <a:extLst>
              <a:ext uri="{FF2B5EF4-FFF2-40B4-BE49-F238E27FC236}">
                <a16:creationId xmlns:a16="http://schemas.microsoft.com/office/drawing/2014/main" id="{E1153FAC-44DF-431E-A26D-60482F426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80000"/>
            <a:ext cx="11834341" cy="4639603"/>
          </a:xfrm>
          <a:custGeom>
            <a:avLst/>
            <a:gdLst>
              <a:gd name="T0" fmla="*/ 32870 w 32870"/>
              <a:gd name="T1" fmla="*/ 11160 h 12864"/>
              <a:gd name="T2" fmla="*/ 32870 w 32870"/>
              <a:gd name="T3" fmla="*/ 0 h 12864"/>
              <a:gd name="T4" fmla="*/ 11591 w 32870"/>
              <a:gd name="T5" fmla="*/ 0 h 12864"/>
              <a:gd name="T6" fmla="*/ 0 w 32870"/>
              <a:gd name="T7" fmla="*/ 4209 h 12864"/>
              <a:gd name="T8" fmla="*/ 0 w 32870"/>
              <a:gd name="T9" fmla="*/ 12864 h 12864"/>
              <a:gd name="T10" fmla="*/ 13779 w 32870"/>
              <a:gd name="T11" fmla="*/ 10654 h 12864"/>
              <a:gd name="T12" fmla="*/ 32870 w 32870"/>
              <a:gd name="T13" fmla="*/ 10638 h 12864"/>
              <a:gd name="T14" fmla="*/ 32870 w 32870"/>
              <a:gd name="T15" fmla="*/ 11160 h 12864"/>
              <a:gd name="connsiteX0" fmla="*/ 32870 w 32870"/>
              <a:gd name="connsiteY0" fmla="*/ 11160 h 13093"/>
              <a:gd name="connsiteX1" fmla="*/ 32870 w 32870"/>
              <a:gd name="connsiteY1" fmla="*/ 0 h 13093"/>
              <a:gd name="connsiteX2" fmla="*/ 11591 w 32870"/>
              <a:gd name="connsiteY2" fmla="*/ 0 h 13093"/>
              <a:gd name="connsiteX3" fmla="*/ 0 w 32870"/>
              <a:gd name="connsiteY3" fmla="*/ 4209 h 13093"/>
              <a:gd name="connsiteX4" fmla="*/ 0 w 32870"/>
              <a:gd name="connsiteY4" fmla="*/ 12864 h 13093"/>
              <a:gd name="connsiteX5" fmla="*/ 32870 w 32870"/>
              <a:gd name="connsiteY5" fmla="*/ 10638 h 13093"/>
              <a:gd name="connsiteX6" fmla="*/ 32870 w 32870"/>
              <a:gd name="connsiteY6" fmla="*/ 11160 h 13093"/>
              <a:gd name="connsiteX0" fmla="*/ 32870 w 32870"/>
              <a:gd name="connsiteY0" fmla="*/ 11160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6" fmla="*/ 32870 w 32870"/>
              <a:gd name="connsiteY6" fmla="*/ 11160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  <a:gd name="connsiteX0" fmla="*/ 32870 w 32870"/>
              <a:gd name="connsiteY0" fmla="*/ 10638 h 12864"/>
              <a:gd name="connsiteX1" fmla="*/ 32870 w 32870"/>
              <a:gd name="connsiteY1" fmla="*/ 0 h 12864"/>
              <a:gd name="connsiteX2" fmla="*/ 11591 w 32870"/>
              <a:gd name="connsiteY2" fmla="*/ 0 h 12864"/>
              <a:gd name="connsiteX3" fmla="*/ 0 w 32870"/>
              <a:gd name="connsiteY3" fmla="*/ 4209 h 12864"/>
              <a:gd name="connsiteX4" fmla="*/ 0 w 32870"/>
              <a:gd name="connsiteY4" fmla="*/ 12864 h 12864"/>
              <a:gd name="connsiteX5" fmla="*/ 32870 w 32870"/>
              <a:gd name="connsiteY5" fmla="*/ 10638 h 128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864">
                <a:moveTo>
                  <a:pt x="32870" y="10638"/>
                </a:move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lnTo>
                  <a:pt x="0" y="12864"/>
                </a:lnTo>
                <a:cubicBezTo>
                  <a:pt x="65" y="12881"/>
                  <a:pt x="32861" y="10626"/>
                  <a:pt x="32870" y="10638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9" name="Freeform 12">
            <a:extLst>
              <a:ext uri="{FF2B5EF4-FFF2-40B4-BE49-F238E27FC236}">
                <a16:creationId xmlns:a16="http://schemas.microsoft.com/office/drawing/2014/main" id="{05F8CEAE-2B96-485D-B411-8B7C510B05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4016534"/>
            <a:ext cx="11834341" cy="2661466"/>
          </a:xfrm>
          <a:custGeom>
            <a:avLst/>
            <a:gdLst>
              <a:gd name="T0" fmla="*/ 0 w 32870"/>
              <a:gd name="T1" fmla="*/ 2226 h 7380"/>
              <a:gd name="T2" fmla="*/ 0 w 32870"/>
              <a:gd name="T3" fmla="*/ 7380 h 7380"/>
              <a:gd name="T4" fmla="*/ 14422 w 32870"/>
              <a:gd name="T5" fmla="*/ 4565 h 7380"/>
              <a:gd name="T6" fmla="*/ 32870 w 32870"/>
              <a:gd name="T7" fmla="*/ 4560 h 7380"/>
              <a:gd name="T8" fmla="*/ 32870 w 32870"/>
              <a:gd name="T9" fmla="*/ 0 h 7380"/>
              <a:gd name="T10" fmla="*/ 13779 w 32870"/>
              <a:gd name="T11" fmla="*/ 16 h 7380"/>
              <a:gd name="T12" fmla="*/ 0 w 32870"/>
              <a:gd name="T13" fmla="*/ 2226 h 73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7380">
                <a:moveTo>
                  <a:pt x="0" y="2226"/>
                </a:moveTo>
                <a:lnTo>
                  <a:pt x="0" y="7380"/>
                </a:lnTo>
                <a:cubicBezTo>
                  <a:pt x="4241" y="4951"/>
                  <a:pt x="10659" y="4560"/>
                  <a:pt x="14422" y="4565"/>
                </a:cubicBezTo>
                <a:cubicBezTo>
                  <a:pt x="15294" y="4566"/>
                  <a:pt x="23963" y="4563"/>
                  <a:pt x="32870" y="4560"/>
                </a:cubicBezTo>
                <a:lnTo>
                  <a:pt x="32870" y="0"/>
                </a:lnTo>
                <a:cubicBezTo>
                  <a:pt x="23927" y="3"/>
                  <a:pt x="15112" y="8"/>
                  <a:pt x="13779" y="16"/>
                </a:cubicBezTo>
                <a:cubicBezTo>
                  <a:pt x="7620" y="56"/>
                  <a:pt x="3156" y="876"/>
                  <a:pt x="0" y="2226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755647"/>
            <a:ext cx="8193024" cy="117092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4375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658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2" type="title" preserve="1">
  <p:cSld name="Lopetu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7">
            <a:extLst>
              <a:ext uri="{FF2B5EF4-FFF2-40B4-BE49-F238E27FC236}">
                <a16:creationId xmlns:a16="http://schemas.microsoft.com/office/drawing/2014/main" id="{EB983361-D7DC-4F8A-A98B-CCC6C2C2A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180000"/>
            <a:ext cx="11832392" cy="4674025"/>
          </a:xfrm>
          <a:custGeom>
            <a:avLst/>
            <a:gdLst>
              <a:gd name="T0" fmla="*/ 0 w 32870"/>
              <a:gd name="T1" fmla="*/ 4209 h 12980"/>
              <a:gd name="T2" fmla="*/ 0 w 32870"/>
              <a:gd name="T3" fmla="*/ 12980 h 12980"/>
              <a:gd name="T4" fmla="*/ 15744 w 32870"/>
              <a:gd name="T5" fmla="*/ 9766 h 12980"/>
              <a:gd name="T6" fmla="*/ 32870 w 32870"/>
              <a:gd name="T7" fmla="*/ 9751 h 12980"/>
              <a:gd name="T8" fmla="*/ 32870 w 32870"/>
              <a:gd name="T9" fmla="*/ 0 h 12980"/>
              <a:gd name="T10" fmla="*/ 11591 w 32870"/>
              <a:gd name="T11" fmla="*/ 0 h 12980"/>
              <a:gd name="T12" fmla="*/ 0 w 32870"/>
              <a:gd name="T13" fmla="*/ 4209 h 12980"/>
              <a:gd name="connsiteX0" fmla="*/ 0 w 32870"/>
              <a:gd name="connsiteY0" fmla="*/ 4209 h 13212"/>
              <a:gd name="connsiteX1" fmla="*/ 0 w 32870"/>
              <a:gd name="connsiteY1" fmla="*/ 12980 h 13212"/>
              <a:gd name="connsiteX2" fmla="*/ 32870 w 32870"/>
              <a:gd name="connsiteY2" fmla="*/ 9751 h 13212"/>
              <a:gd name="connsiteX3" fmla="*/ 32870 w 32870"/>
              <a:gd name="connsiteY3" fmla="*/ 0 h 13212"/>
              <a:gd name="connsiteX4" fmla="*/ 11591 w 32870"/>
              <a:gd name="connsiteY4" fmla="*/ 0 h 13212"/>
              <a:gd name="connsiteX5" fmla="*/ 0 w 32870"/>
              <a:gd name="connsiteY5" fmla="*/ 4209 h 13212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  <a:gd name="connsiteX0" fmla="*/ 0 w 32870"/>
              <a:gd name="connsiteY0" fmla="*/ 4209 h 12980"/>
              <a:gd name="connsiteX1" fmla="*/ 0 w 32870"/>
              <a:gd name="connsiteY1" fmla="*/ 12980 h 12980"/>
              <a:gd name="connsiteX2" fmla="*/ 32870 w 32870"/>
              <a:gd name="connsiteY2" fmla="*/ 9751 h 12980"/>
              <a:gd name="connsiteX3" fmla="*/ 32870 w 32870"/>
              <a:gd name="connsiteY3" fmla="*/ 0 h 12980"/>
              <a:gd name="connsiteX4" fmla="*/ 11591 w 32870"/>
              <a:gd name="connsiteY4" fmla="*/ 0 h 12980"/>
              <a:gd name="connsiteX5" fmla="*/ 0 w 32870"/>
              <a:gd name="connsiteY5" fmla="*/ 4209 h 12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2980">
                <a:moveTo>
                  <a:pt x="0" y="4209"/>
                </a:moveTo>
                <a:lnTo>
                  <a:pt x="0" y="12980"/>
                </a:lnTo>
                <a:cubicBezTo>
                  <a:pt x="-29" y="12959"/>
                  <a:pt x="32843" y="9745"/>
                  <a:pt x="32870" y="9751"/>
                </a:cubicBezTo>
                <a:lnTo>
                  <a:pt x="32870" y="0"/>
                </a:lnTo>
                <a:lnTo>
                  <a:pt x="11591" y="0"/>
                </a:lnTo>
                <a:cubicBezTo>
                  <a:pt x="10879" y="2578"/>
                  <a:pt x="7831" y="4511"/>
                  <a:pt x="0" y="4209"/>
                </a:cubicBez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6">
            <a:extLst>
              <a:ext uri="{FF2B5EF4-FFF2-40B4-BE49-F238E27FC236}">
                <a16:creationId xmlns:a16="http://schemas.microsoft.com/office/drawing/2014/main" id="{8425028E-4F6B-423C-8786-AC5A436EB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3" y="3690302"/>
            <a:ext cx="11832392" cy="2987423"/>
          </a:xfrm>
          <a:custGeom>
            <a:avLst/>
            <a:gdLst>
              <a:gd name="T0" fmla="*/ 0 w 32870"/>
              <a:gd name="T1" fmla="*/ 3229 h 8296"/>
              <a:gd name="T2" fmla="*/ 0 w 32870"/>
              <a:gd name="T3" fmla="*/ 8296 h 8296"/>
              <a:gd name="T4" fmla="*/ 16387 w 32870"/>
              <a:gd name="T5" fmla="*/ 4042 h 8296"/>
              <a:gd name="T6" fmla="*/ 32870 w 32870"/>
              <a:gd name="T7" fmla="*/ 4037 h 8296"/>
              <a:gd name="T8" fmla="*/ 32870 w 32870"/>
              <a:gd name="T9" fmla="*/ 0 h 8296"/>
              <a:gd name="T10" fmla="*/ 15744 w 32870"/>
              <a:gd name="T11" fmla="*/ 14 h 8296"/>
              <a:gd name="T12" fmla="*/ 0 w 32870"/>
              <a:gd name="T13" fmla="*/ 3229 h 82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2870" h="8296">
                <a:moveTo>
                  <a:pt x="0" y="3229"/>
                </a:moveTo>
                <a:lnTo>
                  <a:pt x="0" y="8296"/>
                </a:lnTo>
                <a:cubicBezTo>
                  <a:pt x="3928" y="4574"/>
                  <a:pt x="11978" y="4035"/>
                  <a:pt x="16387" y="4042"/>
                </a:cubicBezTo>
                <a:cubicBezTo>
                  <a:pt x="17194" y="4043"/>
                  <a:pt x="24691" y="4041"/>
                  <a:pt x="32870" y="4037"/>
                </a:cubicBezTo>
                <a:lnTo>
                  <a:pt x="32870" y="0"/>
                </a:lnTo>
                <a:cubicBezTo>
                  <a:pt x="24550" y="3"/>
                  <a:pt x="16871" y="7"/>
                  <a:pt x="15744" y="14"/>
                </a:cubicBezTo>
                <a:cubicBezTo>
                  <a:pt x="8177" y="64"/>
                  <a:pt x="3166" y="1290"/>
                  <a:pt x="0" y="3229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1126571"/>
            <a:ext cx="8193024" cy="1415461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518404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570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Lopetus 3" type="title" preserve="1">
  <p:cSld name="Lopetus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9">
            <a:extLst>
              <a:ext uri="{FF2B5EF4-FFF2-40B4-BE49-F238E27FC236}">
                <a16:creationId xmlns:a16="http://schemas.microsoft.com/office/drawing/2014/main" id="{2F879CE6-F58E-498F-BFF8-897875D764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4209097"/>
          </a:xfrm>
          <a:custGeom>
            <a:avLst/>
            <a:gdLst>
              <a:gd name="T0" fmla="*/ 0 w 32870"/>
              <a:gd name="T1" fmla="*/ 4740 h 11678"/>
              <a:gd name="T2" fmla="*/ 0 w 32870"/>
              <a:gd name="T3" fmla="*/ 11678 h 11678"/>
              <a:gd name="T4" fmla="*/ 19067 w 32870"/>
              <a:gd name="T5" fmla="*/ 4661 h 11678"/>
              <a:gd name="T6" fmla="*/ 32870 w 32870"/>
              <a:gd name="T7" fmla="*/ 4650 h 11678"/>
              <a:gd name="T8" fmla="*/ 32870 w 32870"/>
              <a:gd name="T9" fmla="*/ 0 h 11678"/>
              <a:gd name="T10" fmla="*/ 18389 w 32870"/>
              <a:gd name="T11" fmla="*/ 20 h 11678"/>
              <a:gd name="T12" fmla="*/ 0 w 32870"/>
              <a:gd name="T13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  <a:gd name="connsiteX0" fmla="*/ 0 w 32870"/>
              <a:gd name="connsiteY0" fmla="*/ 4740 h 11678"/>
              <a:gd name="connsiteX1" fmla="*/ 0 w 32870"/>
              <a:gd name="connsiteY1" fmla="*/ 11678 h 11678"/>
              <a:gd name="connsiteX2" fmla="*/ 32870 w 32870"/>
              <a:gd name="connsiteY2" fmla="*/ 4650 h 11678"/>
              <a:gd name="connsiteX3" fmla="*/ 32870 w 32870"/>
              <a:gd name="connsiteY3" fmla="*/ 0 h 11678"/>
              <a:gd name="connsiteX4" fmla="*/ 18389 w 32870"/>
              <a:gd name="connsiteY4" fmla="*/ 20 h 11678"/>
              <a:gd name="connsiteX5" fmla="*/ 0 w 32870"/>
              <a:gd name="connsiteY5" fmla="*/ 4740 h 116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2870" h="11678">
                <a:moveTo>
                  <a:pt x="0" y="4740"/>
                </a:moveTo>
                <a:lnTo>
                  <a:pt x="0" y="11678"/>
                </a:lnTo>
                <a:cubicBezTo>
                  <a:pt x="-29" y="11700"/>
                  <a:pt x="32880" y="4689"/>
                  <a:pt x="32870" y="4650"/>
                </a:cubicBezTo>
                <a:lnTo>
                  <a:pt x="32870" y="0"/>
                </a:lnTo>
                <a:lnTo>
                  <a:pt x="18389" y="20"/>
                </a:lnTo>
                <a:cubicBezTo>
                  <a:pt x="8797" y="82"/>
                  <a:pt x="3102" y="1939"/>
                  <a:pt x="0" y="4740"/>
                </a:cubicBezTo>
                <a:close/>
              </a:path>
            </a:pathLst>
          </a:custGeom>
          <a:solidFill>
            <a:srgbClr val="5770A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3" name="Freeform 18">
            <a:extLst>
              <a:ext uri="{FF2B5EF4-FFF2-40B4-BE49-F238E27FC236}">
                <a16:creationId xmlns:a16="http://schemas.microsoft.com/office/drawing/2014/main" id="{3308B19E-C811-4A25-A76E-FD76B06EDC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 bwMode="auto">
          <a:xfrm>
            <a:off x="178632" y="1098364"/>
            <a:ext cx="11832393" cy="5588186"/>
          </a:xfrm>
          <a:custGeom>
            <a:avLst/>
            <a:gdLst>
              <a:gd name="T0" fmla="*/ 32870 w 32870"/>
              <a:gd name="T1" fmla="*/ 15500 h 15500"/>
              <a:gd name="T2" fmla="*/ 32870 w 32870"/>
              <a:gd name="T3" fmla="*/ 0 h 15500"/>
              <a:gd name="T4" fmla="*/ 32870 w 32870"/>
              <a:gd name="T5" fmla="*/ 0 h 15500"/>
              <a:gd name="T6" fmla="*/ 32870 w 32870"/>
              <a:gd name="T7" fmla="*/ 4650 h 15500"/>
              <a:gd name="T8" fmla="*/ 19067 w 32870"/>
              <a:gd name="T9" fmla="*/ 4661 h 15500"/>
              <a:gd name="T10" fmla="*/ 0 w 32870"/>
              <a:gd name="T11" fmla="*/ 11678 h 15500"/>
              <a:gd name="T12" fmla="*/ 0 w 32870"/>
              <a:gd name="T13" fmla="*/ 15500 h 15500"/>
              <a:gd name="T14" fmla="*/ 32870 w 32870"/>
              <a:gd name="T15" fmla="*/ 15500 h 15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2870" h="15500">
                <a:moveTo>
                  <a:pt x="32870" y="15500"/>
                </a:moveTo>
                <a:lnTo>
                  <a:pt x="32870" y="0"/>
                </a:lnTo>
                <a:lnTo>
                  <a:pt x="32870" y="0"/>
                </a:lnTo>
                <a:lnTo>
                  <a:pt x="32870" y="4650"/>
                </a:lnTo>
                <a:cubicBezTo>
                  <a:pt x="28166" y="4655"/>
                  <a:pt x="20406" y="4664"/>
                  <a:pt x="19067" y="4661"/>
                </a:cubicBezTo>
                <a:cubicBezTo>
                  <a:pt x="13563" y="4653"/>
                  <a:pt x="2671" y="5450"/>
                  <a:pt x="0" y="11678"/>
                </a:cubicBezTo>
                <a:lnTo>
                  <a:pt x="0" y="15500"/>
                </a:lnTo>
                <a:lnTo>
                  <a:pt x="32870" y="15500"/>
                </a:lnTo>
                <a:close/>
              </a:path>
            </a:pathLst>
          </a:custGeom>
          <a:solidFill>
            <a:srgbClr val="00388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64E3C18-FA14-4185-BE65-FDB45FD88D6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012948" y="3428999"/>
            <a:ext cx="8193024" cy="1125203"/>
          </a:xfrm>
        </p:spPr>
        <p:txBody>
          <a:bodyPr anchor="b" anchorCtr="0"/>
          <a:lstStyle>
            <a:lvl1pPr algn="r">
              <a:lnSpc>
                <a:spcPct val="95000"/>
              </a:lnSpc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GB" err="1"/>
              <a:t>Loppunosto</a:t>
            </a:r>
            <a:r>
              <a:rPr lang="en-GB"/>
              <a:t> / </a:t>
            </a:r>
            <a:r>
              <a:rPr lang="en-GB" err="1"/>
              <a:t>kehoitus</a:t>
            </a:r>
            <a:r>
              <a:rPr lang="en-GB"/>
              <a:t> </a:t>
            </a:r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33C471F-8838-4C25-8EB0-AD6B71B38A6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012948" y="5102352"/>
            <a:ext cx="8193024" cy="891540"/>
          </a:xfrm>
        </p:spPr>
        <p:txBody>
          <a:bodyPr anchor="ctr" anchorCtr="0"/>
          <a:lstStyle>
            <a:lvl1pPr marL="0" indent="0" algn="r">
              <a:lnSpc>
                <a:spcPct val="11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Esittäjän sähköpostiosoite, tasaus oikeaan reunaan</a:t>
            </a:r>
            <a:br>
              <a:rPr lang="fi-FI"/>
            </a:br>
            <a:r>
              <a:rPr lang="fi-FI"/>
              <a:t>Toinen rivi tarvittaessa</a:t>
            </a:r>
            <a:br>
              <a:rPr lang="fi-FI"/>
            </a:br>
            <a:r>
              <a:rPr lang="fi-FI"/>
              <a:t>ely-keskus.fi</a:t>
            </a:r>
          </a:p>
        </p:txBody>
      </p:sp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BCDB66CB-32B3-4919-96E8-5955B8D699E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8897" y="453334"/>
            <a:ext cx="2538989" cy="652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754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9"/>
          <p:cNvSpPr/>
          <p:nvPr userDrawn="1"/>
        </p:nvSpPr>
        <p:spPr>
          <a:xfrm>
            <a:off x="0" y="981075"/>
            <a:ext cx="12216680" cy="5876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/>
          </a:p>
        </p:txBody>
      </p:sp>
      <p:sp>
        <p:nvSpPr>
          <p:cNvPr id="14" name="Otsikko 6"/>
          <p:cNvSpPr>
            <a:spLocks noGrp="1"/>
          </p:cNvSpPr>
          <p:nvPr>
            <p:ph type="title" hasCustomPrompt="1"/>
          </p:nvPr>
        </p:nvSpPr>
        <p:spPr>
          <a:xfrm>
            <a:off x="1091444" y="2744924"/>
            <a:ext cx="6984777" cy="1656184"/>
          </a:xfrm>
          <a:prstGeom prst="rect">
            <a:avLst/>
          </a:prstGeom>
        </p:spPr>
        <p:txBody>
          <a:bodyPr/>
          <a:lstStyle>
            <a:lvl1pPr algn="ctr"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otsikko</a:t>
            </a:r>
          </a:p>
        </p:txBody>
      </p:sp>
      <p:sp>
        <p:nvSpPr>
          <p:cNvPr id="16" name="Platshållare för datum 3"/>
          <p:cNvSpPr>
            <a:spLocks noGrp="1"/>
          </p:cNvSpPr>
          <p:nvPr>
            <p:ph type="dt" sz="half" idx="13"/>
          </p:nvPr>
        </p:nvSpPr>
        <p:spPr>
          <a:xfrm>
            <a:off x="1091444" y="6417332"/>
            <a:ext cx="6984777" cy="36004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29.9.2020</a:t>
            </a:r>
          </a:p>
        </p:txBody>
      </p:sp>
      <p:sp>
        <p:nvSpPr>
          <p:cNvPr id="17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4" y="6021288"/>
            <a:ext cx="6984777" cy="36004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Virtanen Katriina</a:t>
            </a:r>
          </a:p>
        </p:txBody>
      </p:sp>
      <p:pic>
        <p:nvPicPr>
          <p:cNvPr id="18" name="Kuva 1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8388" y="1952836"/>
            <a:ext cx="2628292" cy="4428492"/>
          </a:xfrm>
          <a:prstGeom prst="rect">
            <a:avLst/>
          </a:prstGeom>
        </p:spPr>
      </p:pic>
      <p:sp>
        <p:nvSpPr>
          <p:cNvPr id="8" name="Alaotsikko 2"/>
          <p:cNvSpPr>
            <a:spLocks noGrp="1"/>
          </p:cNvSpPr>
          <p:nvPr>
            <p:ph type="subTitle" idx="1"/>
          </p:nvPr>
        </p:nvSpPr>
        <p:spPr>
          <a:xfrm>
            <a:off x="1091444" y="4582800"/>
            <a:ext cx="6984777" cy="1440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423363311"/>
      </p:ext>
    </p:extLst>
  </p:cSld>
  <p:clrMapOvr>
    <a:masterClrMapping/>
  </p:clrMapOvr>
  <p:hf hdr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5" y="6376243"/>
            <a:ext cx="9325036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8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5" y="1278951"/>
            <a:ext cx="9325036" cy="642942"/>
          </a:xfrm>
          <a:prstGeom prst="rect">
            <a:avLst/>
          </a:prstGeom>
        </p:spPr>
        <p:txBody>
          <a:bodyPr/>
          <a:lstStyle>
            <a:lvl1pPr>
              <a:defRPr lang="fi-FI" sz="3000" dirty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1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743980734"/>
      </p:ext>
    </p:extLst>
  </p:cSld>
  <p:clrMapOvr>
    <a:masterClrMapping/>
  </p:clrMapOvr>
  <p:hf hdr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 hankelog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 hasCustomPrompt="1"/>
          </p:nvPr>
        </p:nvSpPr>
        <p:spPr>
          <a:xfrm>
            <a:off x="1091444" y="1268760"/>
            <a:ext cx="9330377" cy="642942"/>
          </a:xfrm>
          <a:prstGeom prst="rect">
            <a:avLst/>
          </a:prstGeom>
        </p:spPr>
        <p:txBody>
          <a:bodyPr/>
          <a:lstStyle>
            <a:lvl1pPr>
              <a:defRPr lang="fi-FI" sz="3000" dirty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6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9268" y="6376243"/>
            <a:ext cx="9327212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17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pic>
        <p:nvPicPr>
          <p:cNvPr id="8" name="Kuva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668509" y="147396"/>
            <a:ext cx="853081" cy="8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Kuva 8" descr="VipuvoimaaEU_2014_2020_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9136" y="188640"/>
            <a:ext cx="1049332" cy="742796"/>
          </a:xfrm>
          <a:prstGeom prst="rect">
            <a:avLst/>
          </a:prstGeom>
        </p:spPr>
      </p:pic>
      <p:sp>
        <p:nvSpPr>
          <p:cNvPr id="10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400911461"/>
      </p:ext>
    </p:extLst>
  </p:cSld>
  <p:clrMapOvr>
    <a:masterClrMapping/>
  </p:clrMapOvr>
  <p:hf hdr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 ja sisältö_ilman log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 hasCustomPrompt="1"/>
          </p:nvPr>
        </p:nvSpPr>
        <p:spPr>
          <a:xfrm>
            <a:off x="1091444" y="587655"/>
            <a:ext cx="9330377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4" y="6376243"/>
            <a:ext cx="9330377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12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8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468157868"/>
      </p:ext>
    </p:extLst>
  </p:cSld>
  <p:clrMapOvr>
    <a:masterClrMapping/>
  </p:clrMapOvr>
  <p:hf hdr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otsikko ja sisältö_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091442" y="1989181"/>
            <a:ext cx="9289034" cy="1470025"/>
          </a:xfrm>
          <a:prstGeom prst="rect">
            <a:avLst/>
          </a:prstGeom>
        </p:spPr>
        <p:txBody>
          <a:bodyPr/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91444" y="3825044"/>
            <a:ext cx="9289034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napsauttamalla</a:t>
            </a:r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4" y="6376243"/>
            <a:ext cx="9289032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9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3798504"/>
      </p:ext>
    </p:extLst>
  </p:cSld>
  <p:clrMapOvr>
    <a:masterClrMapping/>
  </p:clrMapOvr>
  <p:hf hdr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Vain iso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091445" y="1268760"/>
            <a:ext cx="9325036" cy="44644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perustyyliä napsauttamalla</a:t>
            </a:r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477249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8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2291172"/>
      </p:ext>
    </p:extLst>
  </p:cSld>
  <p:clrMapOvr>
    <a:masterClrMapping/>
  </p:clrMapOvr>
  <p:hf hdr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ja sisältö elementillä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10956540" y="0"/>
            <a:ext cx="123546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/>
          </a:p>
        </p:txBody>
      </p:sp>
      <p:sp>
        <p:nvSpPr>
          <p:cNvPr id="6" name="Otsikko 6"/>
          <p:cNvSpPr>
            <a:spLocks noGrp="1"/>
          </p:cNvSpPr>
          <p:nvPr userDrawn="1">
            <p:ph type="title" hasCustomPrompt="1"/>
          </p:nvPr>
        </p:nvSpPr>
        <p:spPr>
          <a:xfrm>
            <a:off x="1091445" y="1267841"/>
            <a:ext cx="8832981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73"/>
          <a:stretch/>
        </p:blipFill>
        <p:spPr>
          <a:xfrm>
            <a:off x="10956540" y="2960948"/>
            <a:ext cx="1225485" cy="3735478"/>
          </a:xfrm>
          <a:prstGeom prst="rect">
            <a:avLst/>
          </a:prstGeom>
        </p:spPr>
      </p:pic>
      <p:sp>
        <p:nvSpPr>
          <p:cNvPr id="14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15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9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053539177"/>
      </p:ext>
    </p:extLst>
  </p:cSld>
  <p:clrMapOvr>
    <a:masterClrMapping/>
  </p:clrMapOvr>
  <p:hf hdr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 ja sisältö elementillä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5" y="1267841"/>
            <a:ext cx="8832981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14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346" y="4005368"/>
            <a:ext cx="1619654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535172"/>
      </p:ext>
    </p:extLst>
  </p:cSld>
  <p:clrMapOvr>
    <a:masterClrMapping/>
  </p:clrMapOvr>
  <p:hf hdr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ja sisältö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2"/>
          <p:cNvSpPr>
            <a:spLocks noGrp="1"/>
          </p:cNvSpPr>
          <p:nvPr>
            <p:ph type="pic" idx="1"/>
          </p:nvPr>
        </p:nvSpPr>
        <p:spPr>
          <a:xfrm>
            <a:off x="9732404" y="0"/>
            <a:ext cx="244827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6" y="1267841"/>
            <a:ext cx="8244916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249436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14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824491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489028876"/>
      </p:ext>
    </p:extLst>
  </p:cSld>
  <p:clrMapOvr>
    <a:masterClrMapping/>
  </p:clrMapOvr>
  <p:hf hdr="0"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_Otsikko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091444" y="4947046"/>
            <a:ext cx="8832980" cy="498178"/>
          </a:xfrm>
          <a:prstGeom prst="rect">
            <a:avLst/>
          </a:prstGeom>
        </p:spPr>
        <p:txBody>
          <a:bodyPr anchor="b"/>
          <a:lstStyle>
            <a:lvl1pPr algn="l">
              <a:defRPr sz="2200" b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perustyyliä napsauttamalla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091443" y="1268760"/>
            <a:ext cx="8832981" cy="3600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091444" y="5511354"/>
            <a:ext cx="8832980" cy="5099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9447129"/>
      </p:ext>
    </p:extLst>
  </p:cSld>
  <p:clrMapOvr>
    <a:masterClrMapping/>
  </p:clrMapOvr>
  <p:hf hdr="0"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335360" y="260648"/>
            <a:ext cx="11521280" cy="53285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35360" y="5661248"/>
            <a:ext cx="11521280" cy="5099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2567428"/>
      </p:ext>
    </p:extLst>
  </p:cSld>
  <p:clrMapOvr>
    <a:masterClrMapping/>
  </p:clrMapOvr>
  <p:hf hdr="0"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 otsikko ja sisältöloke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1268760"/>
            <a:ext cx="11137237" cy="114300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35360" y="2564904"/>
            <a:ext cx="11164821" cy="326896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/>
            </a:lvl5pPr>
            <a:lvl6pPr>
              <a:buClr>
                <a:schemeClr val="accent1"/>
              </a:buClr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9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2222885"/>
      </p:ext>
    </p:extLst>
  </p:cSld>
  <p:clrMapOvr>
    <a:masterClrMapping/>
  </p:clrMapOvr>
  <p:hf hdr="0"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5_ Otsikko ja kaksi sisältöloker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980728"/>
            <a:ext cx="11425269" cy="1008112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35360" y="1988841"/>
            <a:ext cx="5672832" cy="432048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800"/>
            </a:lvl5pPr>
            <a:lvl6pPr>
              <a:buClr>
                <a:schemeClr val="accent1"/>
              </a:buClr>
              <a:defRPr sz="1800"/>
            </a:lvl6pPr>
            <a:lvl7pPr>
              <a:buClr>
                <a:schemeClr val="accent1"/>
              </a:buClr>
              <a:defRPr sz="1800"/>
            </a:lvl7pPr>
            <a:lvl8pPr>
              <a:buClr>
                <a:schemeClr val="accent1"/>
              </a:buClr>
              <a:defRPr sz="1800"/>
            </a:lvl8pPr>
            <a:lvl9pPr>
              <a:buClr>
                <a:schemeClr val="accent1"/>
              </a:buCl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096000" y="1988841"/>
            <a:ext cx="5664629" cy="432048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800"/>
            </a:lvl5pPr>
            <a:lvl6pPr>
              <a:buClr>
                <a:schemeClr val="accent1"/>
              </a:buClr>
              <a:defRPr sz="1800"/>
            </a:lvl6pPr>
            <a:lvl7pPr>
              <a:buClr>
                <a:schemeClr val="accent1"/>
              </a:buClr>
              <a:defRPr sz="1800"/>
            </a:lvl7pPr>
            <a:lvl8pPr>
              <a:buClr>
                <a:schemeClr val="accent1"/>
              </a:buClr>
              <a:defRPr sz="1800"/>
            </a:lvl8pPr>
            <a:lvl9pPr>
              <a:buClr>
                <a:schemeClr val="accent1"/>
              </a:buCl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4296416"/>
      </p:ext>
    </p:extLst>
  </p:cSld>
  <p:clrMapOvr>
    <a:masterClrMapping/>
  </p:clrMapOvr>
  <p:hf hdr="0"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 Otsikot ja kaksi sisältöloker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1196752"/>
            <a:ext cx="11521280" cy="576064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35360" y="1988840"/>
            <a:ext cx="5664629" cy="72008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35360" y="2894956"/>
            <a:ext cx="5664629" cy="3414365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600"/>
            </a:lvl5pPr>
            <a:lvl6pPr>
              <a:buClr>
                <a:schemeClr val="accent1"/>
              </a:buClr>
              <a:defRPr sz="1600"/>
            </a:lvl6pPr>
            <a:lvl7pPr>
              <a:buClr>
                <a:schemeClr val="accent1"/>
              </a:buClr>
              <a:defRPr sz="1600"/>
            </a:lvl7pPr>
            <a:lvl8pPr>
              <a:buClr>
                <a:schemeClr val="accent1"/>
              </a:buClr>
              <a:defRPr sz="1600"/>
            </a:lvl8pPr>
            <a:lvl9pPr>
              <a:buClr>
                <a:schemeClr val="accent1"/>
              </a:buCl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92011" y="1988840"/>
            <a:ext cx="5664629" cy="71177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12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10" name="Platshållare för innehåll 3"/>
          <p:cNvSpPr>
            <a:spLocks noGrp="1"/>
          </p:cNvSpPr>
          <p:nvPr>
            <p:ph sz="half" idx="15"/>
          </p:nvPr>
        </p:nvSpPr>
        <p:spPr>
          <a:xfrm>
            <a:off x="6192011" y="2894956"/>
            <a:ext cx="5664629" cy="3414365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600" baseline="0"/>
            </a:lvl5pPr>
            <a:lvl6pPr>
              <a:buClr>
                <a:schemeClr val="accent1"/>
              </a:buClr>
              <a:defRPr sz="1600"/>
            </a:lvl6pPr>
            <a:lvl7pPr>
              <a:buClr>
                <a:schemeClr val="accent1"/>
              </a:buClr>
              <a:defRPr sz="1600"/>
            </a:lvl7pPr>
            <a:lvl8pPr>
              <a:buClr>
                <a:schemeClr val="accent1"/>
              </a:buClr>
              <a:defRPr sz="1600"/>
            </a:lvl8pPr>
            <a:lvl9pPr>
              <a:buClr>
                <a:schemeClr val="accent1"/>
              </a:buCl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025410900"/>
      </p:ext>
    </p:extLst>
  </p:cSld>
  <p:clrMapOvr>
    <a:masterClrMapping/>
  </p:clrMapOvr>
  <p:hf hdr="0"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5_ Otsikko ja kaksi erikokoista  sisältöloker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1268760"/>
            <a:ext cx="5376597" cy="792088"/>
          </a:xfrm>
          <a:prstGeom prst="rect">
            <a:avLst/>
          </a:prstGeom>
        </p:spPr>
        <p:txBody>
          <a:bodyPr anchor="b"/>
          <a:lstStyle>
            <a:lvl1pPr algn="l">
              <a:defRPr sz="2200" b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096000" y="404665"/>
            <a:ext cx="5760640" cy="576064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2000"/>
            </a:lvl5pPr>
            <a:lvl6pPr>
              <a:buClr>
                <a:schemeClr val="accent1"/>
              </a:buClr>
              <a:defRPr sz="2000"/>
            </a:lvl6pPr>
            <a:lvl7pPr>
              <a:buClr>
                <a:schemeClr val="accent1"/>
              </a:buClr>
              <a:defRPr sz="2000"/>
            </a:lvl7pPr>
            <a:lvl8pPr>
              <a:buClr>
                <a:schemeClr val="accent1"/>
              </a:buClr>
              <a:defRPr sz="2000"/>
            </a:lvl8pPr>
            <a:lvl9pPr>
              <a:buClr>
                <a:schemeClr val="accent1"/>
              </a:buCl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35360" y="2204864"/>
            <a:ext cx="5376597" cy="39604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3363545"/>
      </p:ext>
    </p:extLst>
  </p:cSld>
  <p:clrMapOvr>
    <a:masterClrMapping/>
  </p:clrMapOvr>
  <p:hf hdr="0"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Virtanen Katriina</a:t>
            </a:r>
          </a:p>
        </p:txBody>
      </p:sp>
      <p:sp>
        <p:nvSpPr>
          <p:cNvPr id="7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28237425"/>
      </p:ext>
    </p:extLst>
  </p:cSld>
  <p:clrMapOvr>
    <a:masterClrMapping/>
  </p:clrMapOvr>
  <p:hf hdr="0"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9998" y="1907722"/>
            <a:ext cx="6616700" cy="1739900"/>
          </a:xfrm>
          <a:prstGeom prst="rect">
            <a:avLst/>
          </a:prstGeom>
        </p:spPr>
      </p:pic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23DC9A41-8C7D-FA4A-8080-1171A02A10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626100" y="3757613"/>
            <a:ext cx="5715000" cy="1797731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  <p:sp>
        <p:nvSpPr>
          <p:cNvPr id="12" name="Päivämäärän paikkamerkki 3">
            <a:extLst>
              <a:ext uri="{FF2B5EF4-FFF2-40B4-BE49-F238E27FC236}">
                <a16:creationId xmlns:a16="http://schemas.microsoft.com/office/drawing/2014/main" id="{5880990B-2DF8-7D4C-863A-41295D378B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2650" y="6278563"/>
            <a:ext cx="857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D9D09E47-ED84-1440-B542-535EF1E55ECB}" type="datetime1">
              <a:rPr lang="fi-FI" smtClean="0"/>
              <a:t>28.4.2021</a:t>
            </a:fld>
            <a:endParaRPr lang="fi-FI"/>
          </a:p>
        </p:txBody>
      </p:sp>
      <p:sp>
        <p:nvSpPr>
          <p:cNvPr id="14" name="Dian numeron paikkamerkki 5">
            <a:extLst>
              <a:ext uri="{FF2B5EF4-FFF2-40B4-BE49-F238E27FC236}">
                <a16:creationId xmlns:a16="http://schemas.microsoft.com/office/drawing/2014/main" id="{1ECF05C0-05BB-1547-88CD-599C7F3A7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278563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31FA9BF8-E4D5-F34D-BEBC-DAF69BBC1F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46394" y="6278563"/>
            <a:ext cx="6235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Esityksen alatunniste tässä</a:t>
            </a:r>
          </a:p>
        </p:txBody>
      </p:sp>
    </p:spTree>
    <p:extLst>
      <p:ext uri="{BB962C8B-B14F-4D97-AF65-F5344CB8AC3E}">
        <p14:creationId xmlns:p14="http://schemas.microsoft.com/office/powerpoint/2010/main" val="2135958233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0430" y="5844946"/>
            <a:ext cx="3175340" cy="834974"/>
          </a:xfrm>
          <a:prstGeom prst="rect">
            <a:avLst/>
          </a:prstGeom>
        </p:spPr>
      </p:pic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EACCD4E2-38C8-674D-BD36-A983BAFFA2B2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495997" y="998590"/>
            <a:ext cx="6169747" cy="225926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600" b="1" spc="-15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esityksen otsikko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D5FEC1AB-9B6F-C847-890B-E0D52B1EAF01}"/>
              </a:ext>
            </a:extLst>
          </p:cNvPr>
          <p:cNvCxnSpPr>
            <a:cxnSpLocks/>
          </p:cNvCxnSpPr>
          <p:nvPr userDrawn="1"/>
        </p:nvCxnSpPr>
        <p:spPr>
          <a:xfrm>
            <a:off x="5619335" y="3429000"/>
            <a:ext cx="95333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26E23A04-979E-BF47-814A-DF93C8FD3AA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511084" y="3736663"/>
            <a:ext cx="6156552" cy="19854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</p:spTree>
    <p:extLst>
      <p:ext uri="{BB962C8B-B14F-4D97-AF65-F5344CB8AC3E}">
        <p14:creationId xmlns:p14="http://schemas.microsoft.com/office/powerpoint/2010/main" val="395097787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429" y="143925"/>
            <a:ext cx="2898074" cy="762066"/>
          </a:xfrm>
          <a:prstGeom prst="rect">
            <a:avLst/>
          </a:prstGeom>
          <a:effectLst/>
        </p:spPr>
      </p:pic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23DC9A41-8C7D-FA4A-8080-1171A02A10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19332" y="756850"/>
            <a:ext cx="6311686" cy="2259260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4600" b="1" spc="-15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esityksen otsikko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C15B0866-1F49-8C45-8297-F576612F51F4}"/>
              </a:ext>
            </a:extLst>
          </p:cNvPr>
          <p:cNvCxnSpPr>
            <a:cxnSpLocks/>
          </p:cNvCxnSpPr>
          <p:nvPr userDrawn="1"/>
        </p:nvCxnSpPr>
        <p:spPr>
          <a:xfrm>
            <a:off x="5142670" y="3187260"/>
            <a:ext cx="95333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C7C1B810-75B5-AE49-8B65-F8BAC809D426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034418" y="3494924"/>
            <a:ext cx="6296599" cy="100871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</p:spTree>
    <p:extLst>
      <p:ext uri="{BB962C8B-B14F-4D97-AF65-F5344CB8AC3E}">
        <p14:creationId xmlns:p14="http://schemas.microsoft.com/office/powerpoint/2010/main" val="3292894465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-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3CA2C02-7150-7C4B-A80D-FEBCA36C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EAA6B2A-6A76-2D4D-9164-11F14E8F3508}" type="datetime1">
              <a:rPr lang="fi-FI" smtClean="0"/>
              <a:pPr/>
              <a:t>28.4.2021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4424AD2-898D-5F44-A6A4-96EEEFA44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7C16F94-EE62-0F41-9122-9FCCADAA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4D5A7B7C-E81B-4E4D-BB27-E9495BA744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258222"/>
            <a:ext cx="12192000" cy="1325563"/>
          </a:xfrm>
          <a:prstGeom prst="rect">
            <a:avLst/>
          </a:prstGeom>
          <a:effectLst>
            <a:outerShdw blurRad="203200" dir="5400000" algn="ctr" rotWithShape="0">
              <a:srgbClr val="12346C"/>
            </a:outerShdw>
          </a:effectLst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tähän kiitosteksti</a:t>
            </a:r>
          </a:p>
        </p:txBody>
      </p:sp>
    </p:spTree>
    <p:extLst>
      <p:ext uri="{BB962C8B-B14F-4D97-AF65-F5344CB8AC3E}">
        <p14:creationId xmlns:p14="http://schemas.microsoft.com/office/powerpoint/2010/main" val="3062236029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Otsikko ja sisältö elementillä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5" y="1267841"/>
            <a:ext cx="8832981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Kerkkä Valeria</a:t>
            </a:r>
          </a:p>
        </p:txBody>
      </p:sp>
      <p:sp>
        <p:nvSpPr>
          <p:cNvPr id="14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C89A02-2183-4EC2-9978-996C81F899C4}" type="slidenum">
              <a:rPr kumimoji="0" lang="fi-FI" sz="1100" b="0" i="0" u="none" strike="noStrike" kern="1200" cap="none" spc="0" normalizeH="0" baseline="0" noProof="0">
                <a:ln>
                  <a:noFill/>
                </a:ln>
                <a:solidFill>
                  <a:srgbClr val="FFFFFF">
                    <a:lumMod val="75000"/>
                  </a:srgbClr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fi-FI" sz="1100" b="0" i="0" u="none" strike="noStrike" kern="1200" cap="none" spc="0" normalizeH="0" baseline="0" noProof="0">
              <a:ln>
                <a:noFill/>
              </a:ln>
              <a:solidFill>
                <a:srgbClr val="FFFFFF">
                  <a:lumMod val="75000"/>
                </a:srgbClr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346" y="4005368"/>
            <a:ext cx="1619654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542075"/>
      </p:ext>
    </p:extLst>
  </p:cSld>
  <p:clrMapOvr>
    <a:masterClrMapping/>
  </p:clrMapOvr>
  <p:hf hdr="0"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oitusdia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9"/>
          <p:cNvSpPr/>
          <p:nvPr userDrawn="1"/>
        </p:nvSpPr>
        <p:spPr>
          <a:xfrm>
            <a:off x="0" y="981075"/>
            <a:ext cx="12216680" cy="58769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/>
          </a:p>
        </p:txBody>
      </p:sp>
      <p:sp>
        <p:nvSpPr>
          <p:cNvPr id="14" name="Otsikko 6"/>
          <p:cNvSpPr>
            <a:spLocks noGrp="1"/>
          </p:cNvSpPr>
          <p:nvPr>
            <p:ph type="title" hasCustomPrompt="1"/>
          </p:nvPr>
        </p:nvSpPr>
        <p:spPr>
          <a:xfrm>
            <a:off x="1091444" y="2744924"/>
            <a:ext cx="6984777" cy="1656184"/>
          </a:xfrm>
          <a:prstGeom prst="rect">
            <a:avLst/>
          </a:prstGeom>
        </p:spPr>
        <p:txBody>
          <a:bodyPr/>
          <a:lstStyle>
            <a:lvl1pPr algn="ctr">
              <a:defRPr sz="3600" baseline="0">
                <a:solidFill>
                  <a:schemeClr val="bg1"/>
                </a:solidFill>
              </a:defRPr>
            </a:lvl1pPr>
          </a:lstStyle>
          <a:p>
            <a:r>
              <a:rPr lang="fi-FI" noProof="0"/>
              <a:t>Lisää otsikko</a:t>
            </a:r>
          </a:p>
        </p:txBody>
      </p:sp>
      <p:sp>
        <p:nvSpPr>
          <p:cNvPr id="16" name="Platshållare för datum 3"/>
          <p:cNvSpPr>
            <a:spLocks noGrp="1"/>
          </p:cNvSpPr>
          <p:nvPr>
            <p:ph type="dt" sz="half" idx="13"/>
          </p:nvPr>
        </p:nvSpPr>
        <p:spPr>
          <a:xfrm>
            <a:off x="1091444" y="6417332"/>
            <a:ext cx="6984777" cy="36004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27.8.2019</a:t>
            </a:r>
          </a:p>
        </p:txBody>
      </p:sp>
      <p:sp>
        <p:nvSpPr>
          <p:cNvPr id="17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4" y="6021288"/>
            <a:ext cx="6984777" cy="36004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Kerkkä Valeria</a:t>
            </a:r>
          </a:p>
        </p:txBody>
      </p:sp>
      <p:pic>
        <p:nvPicPr>
          <p:cNvPr id="18" name="Kuva 1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88388" y="1952836"/>
            <a:ext cx="2628292" cy="4428492"/>
          </a:xfrm>
          <a:prstGeom prst="rect">
            <a:avLst/>
          </a:prstGeom>
        </p:spPr>
      </p:pic>
      <p:sp>
        <p:nvSpPr>
          <p:cNvPr id="8" name="Alaotsikko 2"/>
          <p:cNvSpPr>
            <a:spLocks noGrp="1"/>
          </p:cNvSpPr>
          <p:nvPr>
            <p:ph type="subTitle" idx="1"/>
          </p:nvPr>
        </p:nvSpPr>
        <p:spPr>
          <a:xfrm>
            <a:off x="1091444" y="4582800"/>
            <a:ext cx="6984777" cy="14400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</p:spTree>
    <p:extLst>
      <p:ext uri="{BB962C8B-B14F-4D97-AF65-F5344CB8AC3E}">
        <p14:creationId xmlns:p14="http://schemas.microsoft.com/office/powerpoint/2010/main" val="1191279541"/>
      </p:ext>
    </p:extLst>
  </p:cSld>
  <p:clrMapOvr>
    <a:masterClrMapping/>
  </p:clrMapOvr>
  <p:hf hdr="0"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5" y="6376243"/>
            <a:ext cx="9325036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8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5" y="1278951"/>
            <a:ext cx="9325036" cy="642942"/>
          </a:xfrm>
          <a:prstGeom prst="rect">
            <a:avLst/>
          </a:prstGeom>
        </p:spPr>
        <p:txBody>
          <a:bodyPr/>
          <a:lstStyle>
            <a:lvl1pPr>
              <a:defRPr lang="fi-FI" sz="3000" dirty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1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589300569"/>
      </p:ext>
    </p:extLst>
  </p:cSld>
  <p:clrMapOvr>
    <a:masterClrMapping/>
  </p:clrMapOvr>
  <p:hf hdr="0"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tsikko ja sisältö hankelogo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 hasCustomPrompt="1"/>
          </p:nvPr>
        </p:nvSpPr>
        <p:spPr>
          <a:xfrm>
            <a:off x="1091444" y="1268760"/>
            <a:ext cx="9330377" cy="642942"/>
          </a:xfrm>
          <a:prstGeom prst="rect">
            <a:avLst/>
          </a:prstGeom>
        </p:spPr>
        <p:txBody>
          <a:bodyPr/>
          <a:lstStyle>
            <a:lvl1pPr>
              <a:defRPr lang="fi-FI" sz="3000" dirty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6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9268" y="6376243"/>
            <a:ext cx="9327212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7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pic>
        <p:nvPicPr>
          <p:cNvPr id="8" name="Kuva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10668509" y="147396"/>
            <a:ext cx="853081" cy="8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Kuva 8" descr="VipuvoimaaEU_2014_2020_rgb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9136" y="188640"/>
            <a:ext cx="1049332" cy="742796"/>
          </a:xfrm>
          <a:prstGeom prst="rect">
            <a:avLst/>
          </a:prstGeom>
        </p:spPr>
      </p:pic>
      <p:sp>
        <p:nvSpPr>
          <p:cNvPr id="10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1848718338"/>
      </p:ext>
    </p:extLst>
  </p:cSld>
  <p:clrMapOvr>
    <a:masterClrMapping/>
  </p:clrMapOvr>
  <p:hf hdr="0"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Otsikko ja sisältö_ilman log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tsikko 6"/>
          <p:cNvSpPr>
            <a:spLocks noGrp="1"/>
          </p:cNvSpPr>
          <p:nvPr>
            <p:ph type="title" hasCustomPrompt="1"/>
          </p:nvPr>
        </p:nvSpPr>
        <p:spPr>
          <a:xfrm>
            <a:off x="1091444" y="587655"/>
            <a:ext cx="9330377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4" y="6376243"/>
            <a:ext cx="9330377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2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8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023860789"/>
      </p:ext>
    </p:extLst>
  </p:cSld>
  <p:clrMapOvr>
    <a:masterClrMapping/>
  </p:clrMapOvr>
  <p:hf hdr="0"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otsikko ja sisältö_keskitet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091442" y="1989181"/>
            <a:ext cx="9289034" cy="1470025"/>
          </a:xfrm>
          <a:prstGeom prst="rect">
            <a:avLst/>
          </a:prstGeom>
        </p:spPr>
        <p:txBody>
          <a:bodyPr/>
          <a:lstStyle>
            <a:lvl1pPr algn="ctr"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Underrubrik 2"/>
          <p:cNvSpPr>
            <a:spLocks noGrp="1"/>
          </p:cNvSpPr>
          <p:nvPr>
            <p:ph type="subTitle" idx="1" hasCustomPrompt="1"/>
          </p:nvPr>
        </p:nvSpPr>
        <p:spPr>
          <a:xfrm>
            <a:off x="1091444" y="3825044"/>
            <a:ext cx="9289034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napsauttamalla</a:t>
            </a:r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91444" y="6376243"/>
            <a:ext cx="9289032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9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37575311"/>
      </p:ext>
    </p:extLst>
  </p:cSld>
  <p:clrMapOvr>
    <a:masterClrMapping/>
  </p:clrMapOvr>
  <p:hf hdr="0"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Vain iso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091445" y="1268760"/>
            <a:ext cx="9325036" cy="4464496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perustyyliä napsauttamalla</a:t>
            </a:r>
          </a:p>
        </p:txBody>
      </p:sp>
      <p:sp>
        <p:nvSpPr>
          <p:cNvPr id="6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477249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8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79200413"/>
      </p:ext>
    </p:extLst>
  </p:cSld>
  <p:clrMapOvr>
    <a:masterClrMapping/>
  </p:clrMapOvr>
  <p:hf hdr="0"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ja sisältö elementillä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/>
          <p:cNvSpPr/>
          <p:nvPr/>
        </p:nvSpPr>
        <p:spPr>
          <a:xfrm>
            <a:off x="10956540" y="0"/>
            <a:ext cx="123546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i-FI"/>
          </a:p>
        </p:txBody>
      </p:sp>
      <p:sp>
        <p:nvSpPr>
          <p:cNvPr id="6" name="Otsikko 6"/>
          <p:cNvSpPr>
            <a:spLocks noGrp="1"/>
          </p:cNvSpPr>
          <p:nvPr userDrawn="1">
            <p:ph type="title" hasCustomPrompt="1"/>
          </p:nvPr>
        </p:nvSpPr>
        <p:spPr>
          <a:xfrm>
            <a:off x="1091445" y="1267841"/>
            <a:ext cx="8832981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pic>
        <p:nvPicPr>
          <p:cNvPr id="10" name="Kuva 9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973"/>
          <a:stretch/>
        </p:blipFill>
        <p:spPr>
          <a:xfrm>
            <a:off x="10956540" y="2960948"/>
            <a:ext cx="1225485" cy="3735478"/>
          </a:xfrm>
          <a:prstGeom prst="rect">
            <a:avLst/>
          </a:prstGeom>
        </p:spPr>
      </p:pic>
      <p:sp>
        <p:nvSpPr>
          <p:cNvPr id="14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5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9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4055663631"/>
      </p:ext>
    </p:extLst>
  </p:cSld>
  <p:clrMapOvr>
    <a:masterClrMapping/>
  </p:clrMapOvr>
  <p:hf hdr="0"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tsikko ja sisältö elementillä_vihre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5" y="1267841"/>
            <a:ext cx="8832981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4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932503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72346" y="4005368"/>
            <a:ext cx="1619654" cy="27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120755"/>
      </p:ext>
    </p:extLst>
  </p:cSld>
  <p:clrMapOvr>
    <a:masterClrMapping/>
  </p:clrMapOvr>
  <p:hf hdr="0"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ja sisältö kuv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tshållare för bild 2"/>
          <p:cNvSpPr>
            <a:spLocks noGrp="1"/>
          </p:cNvSpPr>
          <p:nvPr>
            <p:ph type="pic" idx="1"/>
          </p:nvPr>
        </p:nvSpPr>
        <p:spPr>
          <a:xfrm>
            <a:off x="9732404" y="0"/>
            <a:ext cx="2448272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10" name="Otsikko 6"/>
          <p:cNvSpPr>
            <a:spLocks noGrp="1"/>
          </p:cNvSpPr>
          <p:nvPr>
            <p:ph type="title" hasCustomPrompt="1"/>
          </p:nvPr>
        </p:nvSpPr>
        <p:spPr>
          <a:xfrm>
            <a:off x="1091446" y="1267841"/>
            <a:ext cx="8244916" cy="648072"/>
          </a:xfrm>
          <a:prstGeom prst="rect">
            <a:avLst/>
          </a:prstGeom>
        </p:spPr>
        <p:txBody>
          <a:bodyPr/>
          <a:lstStyle>
            <a:lvl1pPr>
              <a:defRPr sz="3000" baseline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13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249436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4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7" name="Tekstin paikkamerkki 16"/>
          <p:cNvSpPr>
            <a:spLocks noGrp="1"/>
          </p:cNvSpPr>
          <p:nvPr>
            <p:ph type="body" sz="quarter" idx="10"/>
          </p:nvPr>
        </p:nvSpPr>
        <p:spPr>
          <a:xfrm>
            <a:off x="1091444" y="2060848"/>
            <a:ext cx="8244917" cy="393705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 baseline="0">
                <a:solidFill>
                  <a:schemeClr val="tx1"/>
                </a:solidFill>
              </a:defRPr>
            </a:lvl1pPr>
            <a:lvl2pPr marL="800100" indent="-342900">
              <a:buFont typeface="Arial" panose="020B0604020202020204" pitchFamily="34" charset="0"/>
              <a:buChar char="–"/>
              <a:defRPr sz="2200"/>
            </a:lvl2pPr>
            <a:lvl3pPr>
              <a:buClr>
                <a:schemeClr val="accent2"/>
              </a:buClr>
              <a:defRPr/>
            </a:lvl3pPr>
            <a:lvl4pPr marL="1600200" indent="-228600">
              <a:buFont typeface="Arial" panose="020B0604020202020204" pitchFamily="34" charset="0"/>
              <a:buChar char="–"/>
              <a:defRPr/>
            </a:lvl4pPr>
            <a:lvl5pPr>
              <a:buClr>
                <a:schemeClr val="accent2"/>
              </a:buClr>
              <a:defRPr/>
            </a:lvl5pPr>
            <a:lvl6pPr marL="2628900" indent="-342900">
              <a:buClr>
                <a:schemeClr val="accent1"/>
              </a:buClr>
              <a:buFont typeface="Wingdings" panose="05000000000000000000" pitchFamily="2" charset="2"/>
              <a:buChar char="§"/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258614739"/>
      </p:ext>
    </p:extLst>
  </p:cSld>
  <p:clrMapOvr>
    <a:masterClrMapping/>
  </p:clrMapOvr>
  <p:hf hdr="0"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_Otsikko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091444" y="4947046"/>
            <a:ext cx="8832980" cy="498178"/>
          </a:xfrm>
          <a:prstGeom prst="rect">
            <a:avLst/>
          </a:prstGeom>
        </p:spPr>
        <p:txBody>
          <a:bodyPr anchor="b"/>
          <a:lstStyle>
            <a:lvl1pPr algn="l">
              <a:defRPr sz="2200" b="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perustyyliä napsauttamalla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091443" y="1268760"/>
            <a:ext cx="8832981" cy="3600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091444" y="5511354"/>
            <a:ext cx="8832980" cy="5099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8214233"/>
      </p:ext>
    </p:extLst>
  </p:cSld>
  <p:clrMapOvr>
    <a:masterClrMapping/>
  </p:clrMapOvr>
  <p:hf hdr="0"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335360" y="260648"/>
            <a:ext cx="11521280" cy="532859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35360" y="5661248"/>
            <a:ext cx="11521280" cy="5099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0795928"/>
      </p:ext>
    </p:extLst>
  </p:cSld>
  <p:clrMapOvr>
    <a:masterClrMapping/>
  </p:clrMapOvr>
  <p:hf hdr="0"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 otsikko ja sisältöloke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1268760"/>
            <a:ext cx="11137237" cy="1143000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35360" y="2564904"/>
            <a:ext cx="11164821" cy="326896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/>
            </a:lvl5pPr>
            <a:lvl6pPr>
              <a:buClr>
                <a:schemeClr val="accent1"/>
              </a:buClr>
              <a:defRPr/>
            </a:lvl6pPr>
            <a:lvl7pPr>
              <a:buClr>
                <a:schemeClr val="accent1"/>
              </a:buClr>
              <a:defRPr/>
            </a:lvl7pPr>
            <a:lvl8pPr>
              <a:buClr>
                <a:schemeClr val="accent1"/>
              </a:buClr>
              <a:defRPr/>
            </a:lvl8pPr>
            <a:lvl9pPr>
              <a:buClr>
                <a:schemeClr val="accent1"/>
              </a:buClr>
              <a:defRPr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9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8237656"/>
      </p:ext>
    </p:extLst>
  </p:cSld>
  <p:clrMapOvr>
    <a:masterClrMapping/>
  </p:clrMapOvr>
  <p:hf hdr="0"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5_ Otsikko ja kaksi sisältöloker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980728"/>
            <a:ext cx="11425269" cy="1008112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335360" y="1988841"/>
            <a:ext cx="5672832" cy="432048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buFont typeface="Wingdings" pitchFamily="2" charset="2"/>
              <a:buChar char="§"/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800"/>
            </a:lvl5pPr>
            <a:lvl6pPr>
              <a:buClr>
                <a:schemeClr val="accent1"/>
              </a:buClr>
              <a:defRPr sz="1800"/>
            </a:lvl6pPr>
            <a:lvl7pPr>
              <a:buClr>
                <a:schemeClr val="accent1"/>
              </a:buClr>
              <a:defRPr sz="1800"/>
            </a:lvl7pPr>
            <a:lvl8pPr>
              <a:buClr>
                <a:schemeClr val="accent1"/>
              </a:buClr>
              <a:defRPr sz="1800"/>
            </a:lvl8pPr>
            <a:lvl9pPr>
              <a:buClr>
                <a:schemeClr val="accent1"/>
              </a:buClr>
              <a:defRPr sz="18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6096000" y="1988841"/>
            <a:ext cx="5664629" cy="432048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800"/>
            </a:lvl5pPr>
            <a:lvl6pPr>
              <a:buClr>
                <a:schemeClr val="accent1"/>
              </a:buClr>
              <a:defRPr sz="1800"/>
            </a:lvl6pPr>
            <a:lvl7pPr>
              <a:buClr>
                <a:schemeClr val="accent1"/>
              </a:buClr>
              <a:defRPr sz="1800"/>
            </a:lvl7pPr>
            <a:lvl8pPr>
              <a:buClr>
                <a:schemeClr val="accent1"/>
              </a:buClr>
              <a:defRPr sz="1800"/>
            </a:lvl8pPr>
            <a:lvl9pPr>
              <a:buClr>
                <a:schemeClr val="accent1"/>
              </a:buClr>
              <a:defRPr sz="18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8523732"/>
      </p:ext>
    </p:extLst>
  </p:cSld>
  <p:clrMapOvr>
    <a:masterClrMapping/>
  </p:clrMapOvr>
  <p:hf hdr="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 Otsikot ja kaksi sisältöloker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1196752"/>
            <a:ext cx="11521280" cy="576064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  <a:endParaRPr lang="fi-FI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335360" y="1988840"/>
            <a:ext cx="5664629" cy="72008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335360" y="2894956"/>
            <a:ext cx="5664629" cy="3414365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600"/>
            </a:lvl5pPr>
            <a:lvl6pPr>
              <a:buClr>
                <a:schemeClr val="accent1"/>
              </a:buClr>
              <a:defRPr sz="1600"/>
            </a:lvl6pPr>
            <a:lvl7pPr>
              <a:buClr>
                <a:schemeClr val="accent1"/>
              </a:buClr>
              <a:defRPr sz="1600"/>
            </a:lvl7pPr>
            <a:lvl8pPr>
              <a:buClr>
                <a:schemeClr val="accent1"/>
              </a:buClr>
              <a:defRPr sz="1600"/>
            </a:lvl8pPr>
            <a:lvl9pPr>
              <a:buClr>
                <a:schemeClr val="accent1"/>
              </a:buClr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6192011" y="1988840"/>
            <a:ext cx="5664629" cy="71177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11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2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sp>
        <p:nvSpPr>
          <p:cNvPr id="10" name="Platshållare för innehåll 3"/>
          <p:cNvSpPr>
            <a:spLocks noGrp="1"/>
          </p:cNvSpPr>
          <p:nvPr>
            <p:ph sz="half" idx="15"/>
          </p:nvPr>
        </p:nvSpPr>
        <p:spPr>
          <a:xfrm>
            <a:off x="6192011" y="2894956"/>
            <a:ext cx="5664629" cy="3414365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1600" baseline="0"/>
            </a:lvl5pPr>
            <a:lvl6pPr>
              <a:buClr>
                <a:schemeClr val="accent1"/>
              </a:buClr>
              <a:defRPr sz="1600"/>
            </a:lvl6pPr>
            <a:lvl7pPr>
              <a:buClr>
                <a:schemeClr val="accent1"/>
              </a:buClr>
              <a:defRPr sz="1600"/>
            </a:lvl7pPr>
            <a:lvl8pPr>
              <a:buClr>
                <a:schemeClr val="accent1"/>
              </a:buClr>
              <a:defRPr sz="1600"/>
            </a:lvl8pPr>
            <a:lvl9pPr>
              <a:buClr>
                <a:schemeClr val="accent1"/>
              </a:buClr>
              <a:defRPr sz="16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2527439053"/>
      </p:ext>
    </p:extLst>
  </p:cSld>
  <p:clrMapOvr>
    <a:masterClrMapping/>
  </p:clrMapOvr>
  <p:hf hdr="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5_ Otsikko ja kaksi erikokoista  sisältöloker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335360" y="1268760"/>
            <a:ext cx="5376597" cy="792088"/>
          </a:xfrm>
          <a:prstGeom prst="rect">
            <a:avLst/>
          </a:prstGeom>
        </p:spPr>
        <p:txBody>
          <a:bodyPr anchor="b"/>
          <a:lstStyle>
            <a:lvl1pPr algn="l">
              <a:defRPr sz="2200" b="0">
                <a:solidFill>
                  <a:schemeClr val="tx1"/>
                </a:solidFill>
              </a:defRPr>
            </a:lvl1pPr>
          </a:lstStyle>
          <a:p>
            <a:r>
              <a:rPr lang="fi-FI" noProof="0"/>
              <a:t>Lisää otsikko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6096000" y="404665"/>
            <a:ext cx="5760640" cy="5760640"/>
          </a:xfrm>
          <a:prstGeom prst="rect">
            <a:avLst/>
          </a:prstGeom>
        </p:spPr>
        <p:txBody>
          <a:bodyPr/>
          <a:lstStyle>
            <a:lvl1pPr>
              <a:buClr>
                <a:schemeClr val="accent2"/>
              </a:buClr>
              <a:defRPr sz="2200"/>
            </a:lvl1pPr>
            <a:lvl2pPr>
              <a:buClr>
                <a:schemeClr val="tx2"/>
              </a:buClr>
              <a:defRPr sz="2200"/>
            </a:lvl2pPr>
            <a:lvl3pPr>
              <a:buClr>
                <a:schemeClr val="accent2"/>
              </a:buClr>
              <a:defRPr sz="1800"/>
            </a:lvl3pPr>
            <a:lvl4pPr>
              <a:buClr>
                <a:schemeClr val="tx2"/>
              </a:buClr>
              <a:defRPr sz="1800"/>
            </a:lvl4pPr>
            <a:lvl5pPr>
              <a:buClr>
                <a:schemeClr val="accent2"/>
              </a:buClr>
              <a:defRPr sz="2000"/>
            </a:lvl5pPr>
            <a:lvl6pPr>
              <a:buClr>
                <a:schemeClr val="accent1"/>
              </a:buClr>
              <a:defRPr sz="2000"/>
            </a:lvl6pPr>
            <a:lvl7pPr>
              <a:buClr>
                <a:schemeClr val="accent1"/>
              </a:buClr>
              <a:defRPr sz="2000"/>
            </a:lvl7pPr>
            <a:lvl8pPr>
              <a:buClr>
                <a:schemeClr val="accent1"/>
              </a:buClr>
              <a:defRPr sz="2000"/>
            </a:lvl8pPr>
            <a:lvl9pPr>
              <a:buClr>
                <a:schemeClr val="accent1"/>
              </a:buCl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335360" y="2204864"/>
            <a:ext cx="5376597" cy="396044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9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10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52922145"/>
      </p:ext>
    </p:extLst>
  </p:cSld>
  <p:clrMapOvr>
    <a:masterClrMapping/>
  </p:clrMapOvr>
  <p:hf hdr="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tshållare för sidfot 4"/>
          <p:cNvSpPr>
            <a:spLocks noGrp="1"/>
          </p:cNvSpPr>
          <p:nvPr>
            <p:ph type="ftr" sz="quarter" idx="14"/>
          </p:nvPr>
        </p:nvSpPr>
        <p:spPr>
          <a:xfrm>
            <a:off x="1086925" y="6376243"/>
            <a:ext cx="8837500" cy="365125"/>
          </a:xfrm>
        </p:spPr>
        <p:txBody>
          <a:bodyPr/>
          <a:lstStyle/>
          <a:p>
            <a:r>
              <a:rPr lang="fi-FI"/>
              <a:t>Kerkkä Valeria</a:t>
            </a:r>
          </a:p>
        </p:txBody>
      </p:sp>
      <p:sp>
        <p:nvSpPr>
          <p:cNvPr id="7" name="Dian numeron paikkamerkki 9"/>
          <p:cNvSpPr>
            <a:spLocks noGrp="1"/>
          </p:cNvSpPr>
          <p:nvPr>
            <p:ph type="sldNum" sz="quarter" idx="12"/>
          </p:nvPr>
        </p:nvSpPr>
        <p:spPr>
          <a:xfrm>
            <a:off x="270012" y="6381328"/>
            <a:ext cx="533400" cy="36004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C89A02-2183-4EC2-9978-996C81F899C4}" type="slidenum">
              <a:rPr lang="fi-FI"/>
              <a:pPr>
                <a:defRPr/>
              </a:pPr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51571632"/>
      </p:ext>
    </p:extLst>
  </p:cSld>
  <p:clrMapOvr>
    <a:masterClrMapping/>
  </p:clrMapOvr>
  <p:hf hdr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37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33" Type="http://schemas.openxmlformats.org/officeDocument/2006/relationships/image" Target="../media/image14.png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29" Type="http://schemas.openxmlformats.org/officeDocument/2006/relationships/slideLayout" Target="../slideLayouts/slideLayout66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32" Type="http://schemas.openxmlformats.org/officeDocument/2006/relationships/theme" Target="../theme/theme3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5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31" Type="http://schemas.openxmlformats.org/officeDocument/2006/relationships/slideLayout" Target="../slideLayouts/slideLayout68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64.xml"/><Relationship Id="rId30" Type="http://schemas.openxmlformats.org/officeDocument/2006/relationships/slideLayout" Target="../slideLayouts/slideLayout67.xml"/><Relationship Id="rId8" Type="http://schemas.openxmlformats.org/officeDocument/2006/relationships/slideLayout" Target="../slideLayouts/slideLayout4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3" Type="http://schemas.openxmlformats.org/officeDocument/2006/relationships/slideLayout" Target="../slideLayouts/slideLayout71.xml"/><Relationship Id="rId21" Type="http://schemas.openxmlformats.org/officeDocument/2006/relationships/slideLayout" Target="../slideLayouts/slideLayout89.xml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slideLayout" Target="../slideLayouts/slideLayout88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image" Target="../media/image16.jpeg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18" Type="http://schemas.openxmlformats.org/officeDocument/2006/relationships/image" Target="../media/image16.jpeg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17" Type="http://schemas.openxmlformats.org/officeDocument/2006/relationships/theme" Target="../theme/theme5.xml"/><Relationship Id="rId2" Type="http://schemas.openxmlformats.org/officeDocument/2006/relationships/slideLayout" Target="../slideLayouts/slideLayout91.xml"/><Relationship Id="rId16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063F17-9411-A74E-A570-C2E376290F19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168DD916-D489-4756-9DCC-63EBDBB5A07D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825" y="5915618"/>
            <a:ext cx="2381940" cy="737442"/>
          </a:xfrm>
          <a:prstGeom prst="rect">
            <a:avLst/>
          </a:prstGeom>
          <a:effectLst>
            <a:glow rad="254000">
              <a:schemeClr val="bg1">
                <a:alpha val="36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242383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768" r:id="rId7"/>
    <p:sldLayoutId id="2147483769" r:id="rId8"/>
    <p:sldLayoutId id="2147483669" r:id="rId9"/>
    <p:sldLayoutId id="2147483670" r:id="rId10"/>
    <p:sldLayoutId id="2147483671" r:id="rId11"/>
    <p:sldLayoutId id="2147483672" r:id="rId12"/>
    <p:sldLayoutId id="2147483770" r:id="rId13"/>
    <p:sldLayoutId id="2147483674" r:id="rId14"/>
    <p:sldLayoutId id="2147483675" r:id="rId15"/>
    <p:sldLayoutId id="2147483727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0C9E8E0-A322-B74C-A002-E2A734E2B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8EAE9C2-0AF5-644A-B5AF-1A956F65D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41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4304D5-65CB-EF44-AB06-B7C441536D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2650" y="6178547"/>
            <a:ext cx="857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AE063F17-9411-A74E-A570-C2E376290F19}" type="datetime1">
              <a:rPr lang="fi-FI" smtClean="0"/>
              <a:t>28.4.2021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2D6BAD-B307-3245-9494-5CCFD82DF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46394" y="6178547"/>
            <a:ext cx="6235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AEC60AC-12CD-3F4D-8D6D-457639F533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178547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605DA8B-B466-F248-8467-2A951B040EC6}"/>
              </a:ext>
            </a:extLst>
          </p:cNvPr>
          <p:cNvPicPr>
            <a:picLocks noChangeAspect="1"/>
          </p:cNvPicPr>
          <p:nvPr userDrawn="1"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825" y="5915618"/>
            <a:ext cx="2381940" cy="737442"/>
          </a:xfrm>
          <a:prstGeom prst="rect">
            <a:avLst/>
          </a:prstGeom>
          <a:effectLst>
            <a:glow rad="254000">
              <a:schemeClr val="bg1">
                <a:alpha val="36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316261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67" r:id="rId7"/>
    <p:sldLayoutId id="2147483668" r:id="rId8"/>
    <p:sldLayoutId id="2147483683" r:id="rId9"/>
    <p:sldLayoutId id="2147483684" r:id="rId10"/>
    <p:sldLayoutId id="2147483685" r:id="rId11"/>
    <p:sldLayoutId id="2147483686" r:id="rId12"/>
    <p:sldLayoutId id="2147483687" r:id="rId13"/>
    <p:sldLayoutId id="2147483688" r:id="rId14"/>
    <p:sldLayoutId id="2147483673" r:id="rId15"/>
    <p:sldLayoutId id="2147483689" r:id="rId16"/>
    <p:sldLayoutId id="2147483690" r:id="rId17"/>
    <p:sldLayoutId id="2147483691" r:id="rId18"/>
    <p:sldLayoutId id="2147483692" r:id="rId19"/>
    <p:sldLayoutId id="2147483693" r:id="rId20"/>
    <p:sldLayoutId id="2147483694" r:id="rId2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15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uva 9" descr="Elinkeino-, liikenne- ja ympäristökeskus logo">
            <a:extLst>
              <a:ext uri="{FF2B5EF4-FFF2-40B4-BE49-F238E27FC236}">
                <a16:creationId xmlns:a16="http://schemas.microsoft.com/office/drawing/2014/main" id="{D9176E3B-6C79-4FAA-BB36-05A4122C9DCF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71100" y="6186237"/>
            <a:ext cx="1487486" cy="382139"/>
          </a:xfrm>
          <a:prstGeom prst="rect">
            <a:avLst/>
          </a:prstGeom>
        </p:spPr>
      </p:pic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243A338-5EC7-4196-A0E8-05B1FE386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350" y="470390"/>
            <a:ext cx="10636236" cy="11195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61561A0-4845-4E30-A051-2FD9AFC9AE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2350" y="1856630"/>
            <a:ext cx="10636236" cy="40892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7EE758-1955-4ECF-A6DD-011EFA3D63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22350" y="6374625"/>
            <a:ext cx="482704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fld id="{03D2D5F4-4871-4469-8343-ED7F6811B37D}" type="slidenum">
              <a:rPr lang="fi-FI" smtClean="0"/>
              <a:pPr algn="l"/>
              <a:t>‹#›</a:t>
            </a:fld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01483E-483F-47D3-AD16-1A9A682B89F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49661" y="6374625"/>
            <a:ext cx="976847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pPr algn="r"/>
            <a:r>
              <a:rPr lang="fi-FI"/>
              <a:t>17.2.2021  |  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FDCAB2B-23AF-4B8F-8F67-2952F48480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95272" y="6374625"/>
            <a:ext cx="3600728" cy="20460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251195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  <p:sldLayoutId id="2147483713" r:id="rId18"/>
    <p:sldLayoutId id="2147483714" r:id="rId19"/>
    <p:sldLayoutId id="2147483715" r:id="rId20"/>
    <p:sldLayoutId id="2147483716" r:id="rId21"/>
    <p:sldLayoutId id="2147483717" r:id="rId22"/>
    <p:sldLayoutId id="2147483718" r:id="rId23"/>
    <p:sldLayoutId id="2147483719" r:id="rId24"/>
    <p:sldLayoutId id="2147483720" r:id="rId25"/>
    <p:sldLayoutId id="2147483721" r:id="rId26"/>
    <p:sldLayoutId id="2147483722" r:id="rId27"/>
    <p:sldLayoutId id="2147483723" r:id="rId28"/>
    <p:sldLayoutId id="2147483724" r:id="rId29"/>
    <p:sldLayoutId id="2147483725" r:id="rId30"/>
    <p:sldLayoutId id="2147483726" r:id="rId31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571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715963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77913" indent="-360363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435100" indent="-358775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792288" indent="-357188" algn="l" defTabSz="914400" rtl="0" eaLnBrk="1" latinLnBrk="0" hangingPunct="1">
        <a:lnSpc>
          <a:spcPct val="10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‒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7566">
          <p15:clr>
            <a:srgbClr val="F26B43"/>
          </p15:clr>
        </p15:guide>
        <p15:guide id="2" orient="horz" pos="2160">
          <p15:clr>
            <a:srgbClr val="F26B43"/>
          </p15:clr>
        </p15:guide>
        <p15:guide id="3" pos="114">
          <p15:clr>
            <a:srgbClr val="F26B43"/>
          </p15:clr>
        </p15:guide>
        <p15:guide id="4" orient="horz" pos="108">
          <p15:clr>
            <a:srgbClr val="F26B43"/>
          </p15:clr>
        </p15:guide>
        <p15:guide id="5" orient="horz" pos="4212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431800" y="6021389"/>
            <a:ext cx="259291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fi-FI">
              <a:cs typeface="+mn-cs"/>
            </a:endParaRP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2"/>
          </p:nvPr>
        </p:nvSpPr>
        <p:spPr>
          <a:xfrm>
            <a:off x="8951384" y="6357939"/>
            <a:ext cx="1081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dirty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29.9.2020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3"/>
          </p:nvPr>
        </p:nvSpPr>
        <p:spPr>
          <a:xfrm>
            <a:off x="378885" y="6357939"/>
            <a:ext cx="8477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Virtanen Katriina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4"/>
          </p:nvPr>
        </p:nvSpPr>
        <p:spPr>
          <a:xfrm>
            <a:off x="10320469" y="6381328"/>
            <a:ext cx="533400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F70512E-3501-4C97-9457-F6C16E24E41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pic>
        <p:nvPicPr>
          <p:cNvPr id="9" name="Kuva 8" descr="ELY_LB01_FiSvEn_3L_B3___RGB_tresprak.jpg"/>
          <p:cNvPicPr>
            <a:picLocks noChangeAspect="1"/>
          </p:cNvPicPr>
          <p:nvPr userDrawn="1"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4" y="8620"/>
            <a:ext cx="506936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997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  <p:sldLayoutId id="2147483743" r:id="rId15"/>
    <p:sldLayoutId id="2147483744" r:id="rId16"/>
    <p:sldLayoutId id="2147483745" r:id="rId17"/>
    <p:sldLayoutId id="2147483746" r:id="rId18"/>
    <p:sldLayoutId id="2147483747" r:id="rId19"/>
    <p:sldLayoutId id="2147483748" r:id="rId20"/>
    <p:sldLayoutId id="2147483749" r:id="rId2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50000"/>
        <a:buFont typeface="Wingdings" pitchFamily="2" charset="2"/>
        <a:buChar char="§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150000"/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1" name="Text Box 9"/>
          <p:cNvSpPr txBox="1">
            <a:spLocks noChangeArrowheads="1"/>
          </p:cNvSpPr>
          <p:nvPr/>
        </p:nvSpPr>
        <p:spPr bwMode="auto">
          <a:xfrm>
            <a:off x="431800" y="6021389"/>
            <a:ext cx="2592917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>
              <a:spcBef>
                <a:spcPct val="50000"/>
              </a:spcBef>
              <a:defRPr/>
            </a:pPr>
            <a:endParaRPr lang="fi-FI">
              <a:cs typeface="+mn-cs"/>
            </a:endParaRP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2"/>
          </p:nvPr>
        </p:nvSpPr>
        <p:spPr>
          <a:xfrm>
            <a:off x="8951384" y="6357939"/>
            <a:ext cx="108105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dirty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27.8.2019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3"/>
          </p:nvPr>
        </p:nvSpPr>
        <p:spPr>
          <a:xfrm>
            <a:off x="378885" y="6357939"/>
            <a:ext cx="8477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fi-FI"/>
              <a:t>Kerkkä Valeria</a:t>
            </a:r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4"/>
          </p:nvPr>
        </p:nvSpPr>
        <p:spPr>
          <a:xfrm>
            <a:off x="10320469" y="6381328"/>
            <a:ext cx="533400" cy="36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aseline="0" smtClean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F70512E-3501-4C97-9457-F6C16E24E41E}" type="slidenum">
              <a:rPr lang="fi-FI"/>
              <a:pPr>
                <a:defRPr/>
              </a:pPr>
              <a:t>‹#›</a:t>
            </a:fld>
            <a:endParaRPr lang="fi-FI"/>
          </a:p>
        </p:txBody>
      </p:sp>
      <p:pic>
        <p:nvPicPr>
          <p:cNvPr id="9" name="Kuva 8" descr="ELY_LB01_FiSvEn_3L_B3___RGB_tresprak.jpg"/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344" y="8620"/>
            <a:ext cx="5069360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08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  <p:sldLayoutId id="2147483763" r:id="rId12"/>
    <p:sldLayoutId id="2147483764" r:id="rId13"/>
    <p:sldLayoutId id="2147483765" r:id="rId14"/>
    <p:sldLayoutId id="2147483766" r:id="rId15"/>
    <p:sldLayoutId id="2147483767" r:id="rId16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150000"/>
        <a:buFont typeface="Wingdings" pitchFamily="2" charset="2"/>
        <a:buChar char="§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150000"/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150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fu.ca/climatechange/pics-sfu/initiative/hazard-change-caused-by-climate-change.html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3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elsinki.fi/en/news/science-news/changes-in-snow-coverage-threatens-biodiversity-of-arctic-nature" TargetMode="Externa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2.xml"/><Relationship Id="rId5" Type="http://schemas.openxmlformats.org/officeDocument/2006/relationships/hyperlink" Target="https://unsplash.com/s/photos/ocean-storm?utm_source=unsplash&amp;utm_medium=referral&amp;utm_content=creditCopyText" TargetMode="External"/><Relationship Id="rId4" Type="http://schemas.openxmlformats.org/officeDocument/2006/relationships/hyperlink" Target="https://unsplash.com/@7bbbailey?utm_source=unsplash&amp;utm_medium=referral&amp;utm_content=creditCopyText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2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unsplash.com/s/photos/ocean-storm?utm_source=unsplash&amp;utm_medium=referral&amp;utm_content=creditCopyText" TargetMode="External"/><Relationship Id="rId3" Type="http://schemas.openxmlformats.org/officeDocument/2006/relationships/hyperlink" Target="https://climate-adapt.eea.europa.eu/countries-regions/countries/finland" TargetMode="External"/><Relationship Id="rId7" Type="http://schemas.openxmlformats.org/officeDocument/2006/relationships/hyperlink" Target="https://unsplash.com/@7bbbailey?utm_source=unsplash&amp;utm_medium=referral&amp;utm_content=creditCopyText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30.jpeg"/><Relationship Id="rId5" Type="http://schemas.openxmlformats.org/officeDocument/2006/relationships/hyperlink" Target="https://intermin.fi/pelastustoimi/varautuminen/kansallinen-riskiarvio" TargetMode="External"/><Relationship Id="rId4" Type="http://schemas.openxmlformats.org/officeDocument/2006/relationships/hyperlink" Target="https://intermin.fi/julkaisut/julkaisu?pubid=URN:ISBN:978-952-324-245-6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2.xml"/><Relationship Id="rId4" Type="http://schemas.openxmlformats.org/officeDocument/2006/relationships/hyperlink" Target="https://unsplash.com/@chriswebdog?utm_source=unsplash&amp;utm_medium=referral&amp;utm_content=creditCopyText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1.xml"/><Relationship Id="rId5" Type="http://schemas.openxmlformats.org/officeDocument/2006/relationships/image" Target="../media/image27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maripopeo?utm_source=unsplash&amp;utm_medium=referral&amp;utm_content=creditCopyText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4.xml"/><Relationship Id="rId4" Type="http://schemas.openxmlformats.org/officeDocument/2006/relationships/hyperlink" Target="https://unsplash.com/s/photos/lapland?utm_source=unsplash&amp;utm_medium=referral&amp;utm_content=creditCopyText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1.xml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climate-adapt.eea.europa.eu/knowledge/tools/urban-ast/step-3-1" TargetMode="External"/><Relationship Id="rId2" Type="http://schemas.openxmlformats.org/officeDocument/2006/relationships/hyperlink" Target="https://www.klimatanpassning.se/exempel" TargetMode="External"/><Relationship Id="rId1" Type="http://schemas.openxmlformats.org/officeDocument/2006/relationships/slideLayout" Target="../slideLayouts/slideLayout4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C3FA978A-ED4F-46D9-85B0-121D0D0EC93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/>
              <a:t>Sopeutumisen tietoisku</a:t>
            </a:r>
            <a:br>
              <a:rPr lang="fi-FI" sz="2800"/>
            </a:br>
            <a:r>
              <a:rPr lang="fi-FI" sz="2400"/>
              <a:t>23.2.2021</a:t>
            </a:r>
            <a:endParaRPr lang="fi-FI"/>
          </a:p>
        </p:txBody>
      </p:sp>
      <p:sp>
        <p:nvSpPr>
          <p:cNvPr id="4" name="Alaotsikko 3">
            <a:extLst>
              <a:ext uri="{FF2B5EF4-FFF2-40B4-BE49-F238E27FC236}">
                <a16:creationId xmlns:a16="http://schemas.microsoft.com/office/drawing/2014/main" id="{395A6A4D-C22D-4E48-82D9-B0436CEAE58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Katriina Virtanen</a:t>
            </a:r>
          </a:p>
          <a:p>
            <a:r>
              <a:rPr lang="fi-FI"/>
              <a:t>Pirkanmaan ELY-keskus</a:t>
            </a:r>
          </a:p>
        </p:txBody>
      </p:sp>
    </p:spTree>
    <p:extLst>
      <p:ext uri="{BB962C8B-B14F-4D97-AF65-F5344CB8AC3E}">
        <p14:creationId xmlns:p14="http://schemas.microsoft.com/office/powerpoint/2010/main" val="158542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orakulmio 13">
            <a:extLst>
              <a:ext uri="{FF2B5EF4-FFF2-40B4-BE49-F238E27FC236}">
                <a16:creationId xmlns:a16="http://schemas.microsoft.com/office/drawing/2014/main" id="{53C8CD4F-DA03-4B9D-B3B6-E6E182DDF588}"/>
              </a:ext>
            </a:extLst>
          </p:cNvPr>
          <p:cNvSpPr/>
          <p:nvPr/>
        </p:nvSpPr>
        <p:spPr>
          <a:xfrm>
            <a:off x="715820" y="5941563"/>
            <a:ext cx="2428240" cy="81851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graphicFrame>
        <p:nvGraphicFramePr>
          <p:cNvPr id="3" name="Kaaviokuva 2">
            <a:extLst>
              <a:ext uri="{FF2B5EF4-FFF2-40B4-BE49-F238E27FC236}">
                <a16:creationId xmlns:a16="http://schemas.microsoft.com/office/drawing/2014/main" id="{A5D955A1-AAA3-4497-9E12-896AB78857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8070563"/>
              </p:ext>
            </p:extLst>
          </p:nvPr>
        </p:nvGraphicFramePr>
        <p:xfrm>
          <a:off x="2870375" y="0"/>
          <a:ext cx="1023112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5" name="Tekstiruutu 14">
            <a:extLst>
              <a:ext uri="{FF2B5EF4-FFF2-40B4-BE49-F238E27FC236}">
                <a16:creationId xmlns:a16="http://schemas.microsoft.com/office/drawing/2014/main" id="{B204A11D-5BD9-4C3B-B7E0-A1A91A7946CE}"/>
              </a:ext>
            </a:extLst>
          </p:cNvPr>
          <p:cNvSpPr txBox="1"/>
          <p:nvPr/>
        </p:nvSpPr>
        <p:spPr>
          <a:xfrm>
            <a:off x="476632" y="2274837"/>
            <a:ext cx="350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3600" b="1">
                <a:solidFill>
                  <a:schemeClr val="accent1"/>
                </a:solidFill>
              </a:rPr>
              <a:t>Hillintä ja sopeutuminen – eri keinot, sama tavoite</a:t>
            </a:r>
          </a:p>
        </p:txBody>
      </p:sp>
    </p:spTree>
    <p:extLst>
      <p:ext uri="{BB962C8B-B14F-4D97-AF65-F5344CB8AC3E}">
        <p14:creationId xmlns:p14="http://schemas.microsoft.com/office/powerpoint/2010/main" val="142866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5003E83-9698-4321-90AE-840DAE35B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Sopeutumisen tavoitteet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AED7778-3086-4C05-B094-9352FA2CE4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350" y="1856630"/>
            <a:ext cx="6084625" cy="4089200"/>
          </a:xfrm>
        </p:spPr>
        <p:txBody>
          <a:bodyPr/>
          <a:lstStyle/>
          <a:p>
            <a:r>
              <a:rPr lang="fi-FI" sz="2400"/>
              <a:t>Hillintätoimista huolimatta ilmasto lämpenee ja siitä aiheutuu erilaisia laajoja vaikutuksia yhteiskuntaan.</a:t>
            </a:r>
          </a:p>
          <a:p>
            <a:r>
              <a:rPr lang="fi-FI" sz="2400"/>
              <a:t>Sopeutumisella vahvistetaan yhteiskunnan kykyä sopeutua ilmastossa tapahtuviin muutoksiin ja hallita niihin liittyvät riskit.</a:t>
            </a:r>
          </a:p>
          <a:p>
            <a:r>
              <a:rPr lang="fi-FI" sz="2400"/>
              <a:t>Sopeutumisella pyritään pienentämään haitallisia vaikutuksia ja tarttua mahdollisiin hyötyihin</a:t>
            </a:r>
          </a:p>
          <a:p>
            <a:endParaRPr lang="fi-FI"/>
          </a:p>
          <a:p>
            <a:endParaRPr lang="fi-FI"/>
          </a:p>
          <a:p>
            <a:endParaRPr lang="fi-FI"/>
          </a:p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115AE7D-15FA-4355-A328-D40BCC8B97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03D2D5F4-4871-4469-8343-ED7F6811B37D}" type="slidenum">
              <a:rPr lang="fi-FI" smtClean="0"/>
              <a:pPr algn="l"/>
              <a:t>3</a:t>
            </a:fld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B7FE71EA-E711-4D13-BD16-EB021B7AF2D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fi-FI"/>
              <a:t>17.2.2021   |   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4F8AA8B-DBC4-4286-B279-BFC2E0530D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fi-FI"/>
              <a:t>Katriina Virtanen</a:t>
            </a:r>
          </a:p>
        </p:txBody>
      </p:sp>
      <p:pic>
        <p:nvPicPr>
          <p:cNvPr id="7" name="Picture 2" descr="https://www.sfu.ca/content/sfu/climatechange/pics-sfu/initiative/hazard-change-caused-by-climate-change/jcr:content/main_content/image.img.2000.high.jpg/1467839863103.jpg">
            <a:extLst>
              <a:ext uri="{FF2B5EF4-FFF2-40B4-BE49-F238E27FC236}">
                <a16:creationId xmlns:a16="http://schemas.microsoft.com/office/drawing/2014/main" id="{8DF361E5-7810-468B-ACEF-FB899E59FB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136295" y="1828332"/>
            <a:ext cx="4701208" cy="3201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latunnisteen paikkamerkki 4">
            <a:extLst>
              <a:ext uri="{FF2B5EF4-FFF2-40B4-BE49-F238E27FC236}">
                <a16:creationId xmlns:a16="http://schemas.microsoft.com/office/drawing/2014/main" id="{4A5FADA1-6C69-4EEC-A98E-2F49255D303E}"/>
              </a:ext>
            </a:extLst>
          </p:cNvPr>
          <p:cNvSpPr txBox="1">
            <a:spLocks/>
          </p:cNvSpPr>
          <p:nvPr/>
        </p:nvSpPr>
        <p:spPr>
          <a:xfrm>
            <a:off x="3775167" y="6327460"/>
            <a:ext cx="8563354" cy="365125"/>
          </a:xfrm>
          <a:prstGeom prst="rect">
            <a:avLst/>
          </a:prstGeom>
        </p:spPr>
        <p:txBody>
          <a:bodyPr/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fi-FI" sz="1100">
                <a:solidFill>
                  <a:srgbClr val="000000"/>
                </a:solidFill>
                <a:latin typeface="Arial" panose="020B0604020202020204"/>
                <a:hlinkClick r:id="rId3"/>
              </a:rPr>
              <a:t>https://www.sfu.ca/climatechange/pics-sfu/initiative/hazard-change-caused-by-climate-change.html</a:t>
            </a:r>
            <a:endParaRPr lang="fi-FI" sz="1100">
              <a:solidFill>
                <a:srgbClr val="000000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16771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618974C4-06E3-4BB4-98A2-0F44482E17BA}"/>
              </a:ext>
            </a:extLst>
          </p:cNvPr>
          <p:cNvSpPr/>
          <p:nvPr/>
        </p:nvSpPr>
        <p:spPr>
          <a:xfrm>
            <a:off x="523983" y="6026881"/>
            <a:ext cx="2640458" cy="642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1EB7DA7D-5483-4452-AA0B-22E7214F8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216" y="334219"/>
            <a:ext cx="5591784" cy="1122180"/>
          </a:xfrm>
        </p:spPr>
        <p:txBody>
          <a:bodyPr>
            <a:normAutofit/>
          </a:bodyPr>
          <a:lstStyle/>
          <a:p>
            <a:r>
              <a:rPr lang="fi-FI" sz="3700"/>
              <a:t>Mistä tänään puhutaan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D3C6D66-B685-434D-B17F-B59DACD2E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 </a:t>
            </a:r>
            <a:fld id="{4B3ABE4D-E3AA-DE44-821B-852CBCAB171A}" type="slidenum"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A86B2F1-06EE-4DD9-BA71-ABBA2EE315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61974" y="6608931"/>
            <a:ext cx="4114800" cy="204601"/>
          </a:xfrm>
        </p:spPr>
        <p:txBody>
          <a:bodyPr>
            <a:norm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https://climate-adapt.eea.europa.eu/knowledge/tools/adaptation-support-tool</a:t>
            </a:r>
          </a:p>
        </p:txBody>
      </p:sp>
      <p:graphicFrame>
        <p:nvGraphicFramePr>
          <p:cNvPr id="2" name="Kaaviokuva 1">
            <a:extLst>
              <a:ext uri="{FF2B5EF4-FFF2-40B4-BE49-F238E27FC236}">
                <a16:creationId xmlns:a16="http://schemas.microsoft.com/office/drawing/2014/main" id="{6F2E2C3F-3F70-4782-9ED3-DA35696ACE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8475525"/>
              </p:ext>
            </p:extLst>
          </p:nvPr>
        </p:nvGraphicFramePr>
        <p:xfrm>
          <a:off x="3777505" y="188984"/>
          <a:ext cx="9591299" cy="6480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Nuoli: Oikea 13">
            <a:extLst>
              <a:ext uri="{FF2B5EF4-FFF2-40B4-BE49-F238E27FC236}">
                <a16:creationId xmlns:a16="http://schemas.microsoft.com/office/drawing/2014/main" id="{182F6B3A-C9CA-4459-81E9-414277B9B6B4}"/>
              </a:ext>
            </a:extLst>
          </p:cNvPr>
          <p:cNvSpPr/>
          <p:nvPr/>
        </p:nvSpPr>
        <p:spPr>
          <a:xfrm rot="3106080">
            <a:off x="8427978" y="4050302"/>
            <a:ext cx="875109" cy="619909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774734F1-4362-4ECE-A3E5-539FBF02EB6C}"/>
              </a:ext>
            </a:extLst>
          </p:cNvPr>
          <p:cNvSpPr txBox="1"/>
          <p:nvPr/>
        </p:nvSpPr>
        <p:spPr>
          <a:xfrm>
            <a:off x="504216" y="1670301"/>
            <a:ext cx="4551451" cy="4308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285750" indent="-2857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2400"/>
              <a:t>Ilmastonmuutoksen vaikutusten tunnistaminen ja riskien arviointi</a:t>
            </a:r>
          </a:p>
          <a:p>
            <a:pPr marL="285750" indent="-2857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2400">
                <a:solidFill>
                  <a:srgbClr val="000000"/>
                </a:solidFill>
              </a:rPr>
              <a:t>Sopeutumisen toimenpiteiden kehittäminen</a:t>
            </a:r>
          </a:p>
          <a:p>
            <a:pPr marL="285750" indent="-2857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fi-FI" sz="2400">
                <a:solidFill>
                  <a:srgbClr val="000000"/>
                </a:solidFill>
              </a:rPr>
              <a:t>Esimerkkeinä kulkee ELY-keskuksen tulvakartoitus- ja vesihuollon tehtävät</a:t>
            </a:r>
          </a:p>
          <a:p>
            <a:pPr algn="l">
              <a:spcAft>
                <a:spcPts val="1200"/>
              </a:spcAft>
            </a:pPr>
            <a:endParaRPr lang="fi-FI" sz="2400">
              <a:solidFill>
                <a:srgbClr val="000000"/>
              </a:solidFill>
              <a:highlight>
                <a:srgbClr val="FFFF00"/>
              </a:highlight>
            </a:endParaRPr>
          </a:p>
          <a:p>
            <a:pPr algn="l"/>
            <a:endParaRPr lang="fi-FI" sz="2400"/>
          </a:p>
        </p:txBody>
      </p:sp>
      <p:sp>
        <p:nvSpPr>
          <p:cNvPr id="10" name="Nuoli: Oikea 9">
            <a:extLst>
              <a:ext uri="{FF2B5EF4-FFF2-40B4-BE49-F238E27FC236}">
                <a16:creationId xmlns:a16="http://schemas.microsoft.com/office/drawing/2014/main" id="{95FF76F0-64AA-4AC3-B0EE-3773AB66C093}"/>
              </a:ext>
            </a:extLst>
          </p:cNvPr>
          <p:cNvSpPr/>
          <p:nvPr/>
        </p:nvSpPr>
        <p:spPr>
          <a:xfrm>
            <a:off x="8703668" y="2809091"/>
            <a:ext cx="875109" cy="619909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45886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B11F1DC-F691-451A-8E7F-456B0C05E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Mihin ilmastoriskit voivat vaikuttaa?</a:t>
            </a:r>
          </a:p>
        </p:txBody>
      </p:sp>
    </p:spTree>
    <p:extLst>
      <p:ext uri="{BB962C8B-B14F-4D97-AF65-F5344CB8AC3E}">
        <p14:creationId xmlns:p14="http://schemas.microsoft.com/office/powerpoint/2010/main" val="2048208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/>
          <p:cNvSpPr/>
          <p:nvPr/>
        </p:nvSpPr>
        <p:spPr>
          <a:xfrm>
            <a:off x="0" y="5948737"/>
            <a:ext cx="1936377" cy="642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Suorakulmio 2"/>
          <p:cNvSpPr/>
          <p:nvPr/>
        </p:nvSpPr>
        <p:spPr>
          <a:xfrm>
            <a:off x="847557" y="1358062"/>
            <a:ext cx="10682804" cy="5250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0541" y="76025"/>
            <a:ext cx="8910917" cy="6781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026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29DB2ACE-DEC0-4F5F-99D6-5B35D5200EB5}"/>
              </a:ext>
            </a:extLst>
          </p:cNvPr>
          <p:cNvSpPr/>
          <p:nvPr/>
        </p:nvSpPr>
        <p:spPr>
          <a:xfrm>
            <a:off x="523982" y="5527497"/>
            <a:ext cx="2712378" cy="13305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Sisällön paikkamerkki 3"/>
          <p:cNvPicPr>
            <a:picLocks noGrp="1" noChangeAspect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08735" y="181301"/>
            <a:ext cx="8260631" cy="6495397"/>
          </a:xfrm>
          <a:prstGeom prst="rect">
            <a:avLst/>
          </a:prstGeom>
        </p:spPr>
      </p:pic>
      <p:sp>
        <p:nvSpPr>
          <p:cNvPr id="2" name="Tekstiruutu 1">
            <a:extLst>
              <a:ext uri="{FF2B5EF4-FFF2-40B4-BE49-F238E27FC236}">
                <a16:creationId xmlns:a16="http://schemas.microsoft.com/office/drawing/2014/main" id="{B01D8057-0661-4437-9FBD-E7CC10FD4F29}"/>
              </a:ext>
            </a:extLst>
          </p:cNvPr>
          <p:cNvSpPr txBox="1"/>
          <p:nvPr/>
        </p:nvSpPr>
        <p:spPr>
          <a:xfrm>
            <a:off x="8681455" y="6596523"/>
            <a:ext cx="2876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(Ilmatieteenlaitos)</a:t>
            </a: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7597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11B44F69-1CDF-4477-A2E2-F7151E3D8AE7}"/>
              </a:ext>
            </a:extLst>
          </p:cNvPr>
          <p:cNvSpPr/>
          <p:nvPr/>
        </p:nvSpPr>
        <p:spPr>
          <a:xfrm>
            <a:off x="0" y="5948737"/>
            <a:ext cx="1936377" cy="6421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6" name="Kaaviokuva 15"/>
          <p:cNvGraphicFramePr/>
          <p:nvPr>
            <p:extLst>
              <p:ext uri="{D42A27DB-BD31-4B8C-83A1-F6EECF244321}">
                <p14:modId xmlns:p14="http://schemas.microsoft.com/office/powerpoint/2010/main" val="135476747"/>
              </p:ext>
            </p:extLst>
          </p:nvPr>
        </p:nvGraphicFramePr>
        <p:xfrm>
          <a:off x="105724" y="-126639"/>
          <a:ext cx="12192000" cy="68579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kstiruutu 3"/>
          <p:cNvSpPr txBox="1"/>
          <p:nvPr/>
        </p:nvSpPr>
        <p:spPr>
          <a:xfrm>
            <a:off x="0" y="6350143"/>
            <a:ext cx="146495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www.ilmasto-opas.fi</a:t>
            </a:r>
          </a:p>
        </p:txBody>
      </p:sp>
      <p:sp>
        <p:nvSpPr>
          <p:cNvPr id="10" name="Sisällön paikkamerkki 2"/>
          <p:cNvSpPr txBox="1">
            <a:spLocks/>
          </p:cNvSpPr>
          <p:nvPr/>
        </p:nvSpPr>
        <p:spPr>
          <a:xfrm>
            <a:off x="688731" y="4242047"/>
            <a:ext cx="4681451" cy="4115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i-FI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Sisällön paikkamerkki 2"/>
          <p:cNvSpPr txBox="1">
            <a:spLocks/>
          </p:cNvSpPr>
          <p:nvPr/>
        </p:nvSpPr>
        <p:spPr>
          <a:xfrm>
            <a:off x="7576038" y="5396770"/>
            <a:ext cx="4681451" cy="41154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i-FI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355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0E66D6D8-45BD-437D-8999-E77FEE9C8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899" y="2055462"/>
            <a:ext cx="10625521" cy="1980640"/>
          </a:xfrm>
        </p:spPr>
        <p:txBody>
          <a:bodyPr/>
          <a:lstStyle/>
          <a:p>
            <a:pPr algn="ctr"/>
            <a:r>
              <a:rPr lang="fi-FI"/>
              <a:t>Ilmastonmuutokseen sopeutuminen on riskien hallintaa</a:t>
            </a:r>
            <a:br>
              <a:rPr lang="fi-FI"/>
            </a:b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4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0">
            <a:extLst>
              <a:ext uri="{FF2B5EF4-FFF2-40B4-BE49-F238E27FC236}">
                <a16:creationId xmlns:a16="http://schemas.microsoft.com/office/drawing/2014/main" id="{BCDC0171-859E-47AA-8FC1-E39FA2D22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Ilmastonmuutos tuo monenlaisia riskejä</a:t>
            </a:r>
          </a:p>
        </p:txBody>
      </p:sp>
      <p:sp>
        <p:nvSpPr>
          <p:cNvPr id="12" name="Sisällön paikkamerkki 11">
            <a:extLst>
              <a:ext uri="{FF2B5EF4-FFF2-40B4-BE49-F238E27FC236}">
                <a16:creationId xmlns:a16="http://schemas.microsoft.com/office/drawing/2014/main" id="{269DD68E-888A-4C56-A953-F393C51F3D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5014" y="1741448"/>
            <a:ext cx="6703862" cy="4089200"/>
          </a:xfrm>
        </p:spPr>
        <p:txBody>
          <a:bodyPr/>
          <a:lstStyle/>
          <a:p>
            <a:r>
              <a:rPr lang="fi-FI"/>
              <a:t>Ilmastoriski on jo olemassa oleva riski, jonka yleisyyteen, laajuuteen tai ajoittumiseen ilmastonmuutos vaikuttaa.</a:t>
            </a:r>
          </a:p>
          <a:p>
            <a:r>
              <a:rPr lang="fi-FI"/>
              <a:t>Ilmastonmuutos myös tuo uusia riskejä, joita ei ole alueella aiemmin ehkä koettu</a:t>
            </a:r>
          </a:p>
          <a:p>
            <a:r>
              <a:rPr lang="fi-FI"/>
              <a:t>Osa riskeistä ovat nopeasti ja toiset hitaasti kehittyviä. </a:t>
            </a:r>
          </a:p>
          <a:p>
            <a:pPr lvl="1"/>
            <a:r>
              <a:rPr lang="fi-FI"/>
              <a:t>Rankkasade tulee nopeasti, muutokset rankkasateiden yleisyyteen ja voimakkuuteen hitaammin</a:t>
            </a:r>
          </a:p>
        </p:txBody>
      </p:sp>
      <p:pic>
        <p:nvPicPr>
          <p:cNvPr id="6" name="Picture 2" descr="Jääleinikki (Ranunculus nivalis)">
            <a:extLst>
              <a:ext uri="{FF2B5EF4-FFF2-40B4-BE49-F238E27FC236}">
                <a16:creationId xmlns:a16="http://schemas.microsoft.com/office/drawing/2014/main" id="{B667A035-3B0F-4B36-BA5C-C7EDCEF5FB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"/>
          <a:stretch/>
        </p:blipFill>
        <p:spPr bwMode="auto">
          <a:xfrm>
            <a:off x="343832" y="1787230"/>
            <a:ext cx="3350376" cy="3997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kstiruutu 6">
            <a:extLst>
              <a:ext uri="{FF2B5EF4-FFF2-40B4-BE49-F238E27FC236}">
                <a16:creationId xmlns:a16="http://schemas.microsoft.com/office/drawing/2014/main" id="{936C31BD-16F4-4229-8317-9EA90268BA8E}"/>
              </a:ext>
            </a:extLst>
          </p:cNvPr>
          <p:cNvSpPr txBox="1"/>
          <p:nvPr/>
        </p:nvSpPr>
        <p:spPr>
          <a:xfrm>
            <a:off x="242568" y="5982206"/>
            <a:ext cx="611028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600" b="1"/>
              <a:t>Lumileinikki</a:t>
            </a:r>
            <a:r>
              <a:rPr lang="fi-FI" sz="1600"/>
              <a:t> (</a:t>
            </a:r>
            <a:r>
              <a:rPr lang="fi-FI" sz="1600" i="1" err="1"/>
              <a:t>Ranunculus</a:t>
            </a:r>
            <a:r>
              <a:rPr lang="fi-FI" sz="1600" i="1"/>
              <a:t> </a:t>
            </a:r>
            <a:r>
              <a:rPr lang="fi-FI" sz="1600" i="1" err="1"/>
              <a:t>nivalis</a:t>
            </a:r>
            <a:r>
              <a:rPr lang="fi-FI" sz="1600"/>
              <a:t>)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B2A49D35-61D8-4CDD-B5B5-0BA905E8D7B1}"/>
              </a:ext>
            </a:extLst>
          </p:cNvPr>
          <p:cNvSpPr/>
          <p:nvPr/>
        </p:nvSpPr>
        <p:spPr>
          <a:xfrm>
            <a:off x="188770" y="6387610"/>
            <a:ext cx="1210339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D9640C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https://www.helsinki.fi/en/news/science-news/changes-in-snow-coverage-threatens-biodiversity-of-arctic-nature</a:t>
            </a:r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D9640C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79162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83C43C16-E7A0-4336-9D70-0630B7ACA6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773" y="0"/>
            <a:ext cx="2167847" cy="1181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" name="Suorakulmio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332967"/>
            <a:ext cx="12645483" cy="52503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4" name="Kuva 4" descr="Kuvassa näkyy eri alojen toimintaan vaikuttavia ilmastoriskejä ja -mahdollisuuksia.">
            <a:extLst>
              <a:ext uri="{FF2B5EF4-FFF2-40B4-BE49-F238E27FC236}">
                <a16:creationId xmlns:a16="http://schemas.microsoft.com/office/drawing/2014/main" id="{E9294BE2-8203-42D0-8200-1A8D85B1A11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03341" y="-10626"/>
            <a:ext cx="10319701" cy="6864350"/>
          </a:xfrm>
          <a:prstGeom prst="rect">
            <a:avLst/>
          </a:prstGeom>
        </p:spPr>
      </p:pic>
      <p:sp>
        <p:nvSpPr>
          <p:cNvPr id="6" name="Tekstiruutu 5">
            <a:extLst>
              <a:ext uri="{FF2B5EF4-FFF2-40B4-BE49-F238E27FC236}">
                <a16:creationId xmlns:a16="http://schemas.microsoft.com/office/drawing/2014/main" id="{C12FE602-81BC-4D2E-96FF-0BA2FE20A095}"/>
              </a:ext>
            </a:extLst>
          </p:cNvPr>
          <p:cNvSpPr txBox="1"/>
          <p:nvPr/>
        </p:nvSpPr>
        <p:spPr>
          <a:xfrm>
            <a:off x="9651442" y="6574827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Lähde: Ilmatieteen laitos</a:t>
            </a: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27439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Kuva 17">
            <a:extLst>
              <a:ext uri="{FF2B5EF4-FFF2-40B4-BE49-F238E27FC236}">
                <a16:creationId xmlns:a16="http://schemas.microsoft.com/office/drawing/2014/main" id="{EF225368-8E12-4F41-B399-ED00D543C9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80750" y="518437"/>
            <a:ext cx="5988816" cy="4515155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C479DD60-6C85-4AF3-B8E5-654EF65FC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141" y="5701030"/>
            <a:ext cx="3045041" cy="10380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E3FB10B-57DF-43B8-89B3-FD2826465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1" y="1268760"/>
            <a:ext cx="7750402" cy="631959"/>
          </a:xfrm>
        </p:spPr>
        <p:txBody>
          <a:bodyPr>
            <a:normAutofit/>
          </a:bodyPr>
          <a:lstStyle/>
          <a:p>
            <a:r>
              <a:rPr lang="fi-FI" sz="3200" b="1" kern="1200" spc="-150">
                <a:solidFill>
                  <a:schemeClr val="tx2"/>
                </a:solidFill>
                <a:latin typeface="Open Sans" panose="020B0606030504020204" pitchFamily="34" charset="0"/>
              </a:rPr>
              <a:t>Iso-Kuloveden tulvakartoitus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10485E1-900C-4505-8225-9A83A6E21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591" y="2157882"/>
            <a:ext cx="5331326" cy="4343841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fi-FI" sz="2000" kern="1200">
                <a:solidFill>
                  <a:schemeClr val="tx2"/>
                </a:solidFill>
                <a:latin typeface="Open Sans" panose="020B0606030504020204" pitchFamily="34" charset="0"/>
              </a:rPr>
              <a:t>Pirkanmaan ELY-keskuksen Iso-Kuloveden tulvakartoitus Sastamalassa, 1/1000a tulva</a:t>
            </a:r>
          </a:p>
          <a:p>
            <a:r>
              <a:rPr lang="fi-FI" sz="2000" kern="1200">
                <a:solidFill>
                  <a:schemeClr val="tx2"/>
                </a:solidFill>
                <a:latin typeface="Open Sans" panose="020B0606030504020204" pitchFamily="34" charset="0"/>
              </a:rPr>
              <a:t>Tarkasteltu monipuolisesti haavoittuvuutta tulville</a:t>
            </a:r>
          </a:p>
          <a:p>
            <a:pPr lvl="1"/>
            <a:r>
              <a:rPr lang="fi-FI" sz="2000" kern="1200">
                <a:solidFill>
                  <a:schemeClr val="tx2"/>
                </a:solidFill>
                <a:latin typeface="Open Sans" panose="020B0606030504020204" pitchFamily="34" charset="0"/>
              </a:rPr>
              <a:t>Kartalla esitetty tulvalle altistuvia kohteita sekä pelastustöiden tai evakuointien kannalta tärkeitä kohteita</a:t>
            </a:r>
          </a:p>
          <a:p>
            <a:r>
              <a:rPr lang="fi-FI" sz="2000" kern="1200">
                <a:solidFill>
                  <a:schemeClr val="tx2"/>
                </a:solidFill>
                <a:latin typeface="Open Sans" panose="020B0606030504020204" pitchFamily="34" charset="0"/>
              </a:rPr>
              <a:t>Olemassa olevan tiedon käyttöönotto: Tiedon keräyksessä käytetty mm. </a:t>
            </a:r>
            <a:r>
              <a:rPr lang="fi-FI" sz="2000" kern="1200" err="1">
                <a:solidFill>
                  <a:schemeClr val="tx2"/>
                </a:solidFill>
                <a:latin typeface="Open Sans" panose="020B0606030504020204" pitchFamily="34" charset="0"/>
              </a:rPr>
              <a:t>YLVAa</a:t>
            </a:r>
            <a:r>
              <a:rPr lang="fi-FI" sz="2000" kern="1200">
                <a:solidFill>
                  <a:schemeClr val="tx2"/>
                </a:solidFill>
                <a:latin typeface="Open Sans" panose="020B0606030504020204" pitchFamily="34" charset="0"/>
              </a:rPr>
              <a:t> DigiRoadia</a:t>
            </a:r>
          </a:p>
          <a:p>
            <a:r>
              <a:rPr lang="fi-FI" sz="2000" kern="1200">
                <a:solidFill>
                  <a:schemeClr val="tx2"/>
                </a:solidFill>
                <a:latin typeface="Open Sans" panose="020B0606030504020204" pitchFamily="34" charset="0"/>
              </a:rPr>
              <a:t>Tulvadirektiivin mukaiset 1/100a tulvariskikartoitukset kuuluvat ELY-keskuksen tehtäviin, mutta mahdollisuus myös ennakoivampaan tarkasteluun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08E10B32-0227-459B-B7A1-4A8AAD104F5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88514" y="5463716"/>
            <a:ext cx="3256748" cy="1038008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DC3C4550-0F62-4DB8-8525-8FAAB9E3E64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18458" y="4614817"/>
            <a:ext cx="2765955" cy="1823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72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uora nuoliyhdysviiva 14"/>
          <p:cNvCxnSpPr/>
          <p:nvPr/>
        </p:nvCxnSpPr>
        <p:spPr>
          <a:xfrm>
            <a:off x="6403560" y="2960622"/>
            <a:ext cx="1606662" cy="262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lipsi 1"/>
          <p:cNvSpPr/>
          <p:nvPr/>
        </p:nvSpPr>
        <p:spPr>
          <a:xfrm rot="2869060">
            <a:off x="4119842" y="60976"/>
            <a:ext cx="3003640" cy="4273339"/>
          </a:xfrm>
          <a:prstGeom prst="ellipse">
            <a:avLst/>
          </a:prstGeom>
          <a:solidFill>
            <a:srgbClr val="00BAED">
              <a:alpha val="50000"/>
            </a:srgbClr>
          </a:solidFill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Ellipsi 8"/>
          <p:cNvSpPr/>
          <p:nvPr/>
        </p:nvSpPr>
        <p:spPr>
          <a:xfrm rot="8434620">
            <a:off x="4045079" y="2218023"/>
            <a:ext cx="3003640" cy="4273339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solidFill>
              <a:srgbClr val="FFFF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Ellipsi 9"/>
          <p:cNvSpPr/>
          <p:nvPr/>
        </p:nvSpPr>
        <p:spPr>
          <a:xfrm rot="5237034">
            <a:off x="1768269" y="823954"/>
            <a:ext cx="3003640" cy="4273339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solidFill>
              <a:schemeClr val="accent3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uorakulmio 2"/>
          <p:cNvSpPr/>
          <p:nvPr/>
        </p:nvSpPr>
        <p:spPr>
          <a:xfrm>
            <a:off x="4507711" y="726617"/>
            <a:ext cx="31312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Haavoittuvuus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Esim. ikä, varallisuustaso, luontoympäristö, maatalous, infrastruktuuri</a:t>
            </a:r>
          </a:p>
        </p:txBody>
      </p:sp>
      <p:sp>
        <p:nvSpPr>
          <p:cNvPr id="5" name="Suorakulmio 4"/>
          <p:cNvSpPr/>
          <p:nvPr/>
        </p:nvSpPr>
        <p:spPr>
          <a:xfrm>
            <a:off x="3987967" y="4484384"/>
            <a:ext cx="36112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Altistuminen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Esim. tulvariskialueella asuminen, lämpösaarekkeet, pohjavesialue</a:t>
            </a:r>
          </a:p>
        </p:txBody>
      </p:sp>
      <p:sp>
        <p:nvSpPr>
          <p:cNvPr id="11" name="Suorakulmio 10"/>
          <p:cNvSpPr/>
          <p:nvPr/>
        </p:nvSpPr>
        <p:spPr>
          <a:xfrm flipH="1">
            <a:off x="1198571" y="2399062"/>
            <a:ext cx="22833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Vaaratekijä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Esim. myrsky, tulva, kuivuus, hellejaksot, nollapistepäivät</a:t>
            </a:r>
          </a:p>
        </p:txBody>
      </p:sp>
      <p:sp>
        <p:nvSpPr>
          <p:cNvPr id="12" name="Pyöristetty suorakulmio 11"/>
          <p:cNvSpPr/>
          <p:nvPr/>
        </p:nvSpPr>
        <p:spPr>
          <a:xfrm>
            <a:off x="8213420" y="2399062"/>
            <a:ext cx="3761075" cy="1388900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Mahdolliset vaikutukset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Esim. taloudelliset kustannukset, terveysvaikutukset, luonnon monimuotoisuuden häviäminen</a:t>
            </a:r>
          </a:p>
        </p:txBody>
      </p:sp>
      <p:sp>
        <p:nvSpPr>
          <p:cNvPr id="13" name="Ellipsi 12"/>
          <p:cNvSpPr/>
          <p:nvPr/>
        </p:nvSpPr>
        <p:spPr>
          <a:xfrm>
            <a:off x="3347954" y="1685526"/>
            <a:ext cx="3055606" cy="2838807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Sää- ja ilmastoriski</a:t>
            </a:r>
          </a:p>
        </p:txBody>
      </p:sp>
      <p:sp>
        <p:nvSpPr>
          <p:cNvPr id="18" name="Pyöristetty suorakulmio 17"/>
          <p:cNvSpPr/>
          <p:nvPr/>
        </p:nvSpPr>
        <p:spPr>
          <a:xfrm>
            <a:off x="258418" y="5903843"/>
            <a:ext cx="3223456" cy="85476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Sieto-raportin grafiikkaa mukaillen </a:t>
            </a:r>
          </a:p>
        </p:txBody>
      </p:sp>
    </p:spTree>
    <p:extLst>
      <p:ext uri="{BB962C8B-B14F-4D97-AF65-F5344CB8AC3E}">
        <p14:creationId xmlns:p14="http://schemas.microsoft.com/office/powerpoint/2010/main" val="1705853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C93F8A-0B7E-4C4A-BE24-C66CB41EC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Riskiin vaikuttavat tekijät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DFF72C7-0AC8-461A-9AF3-4115301ABF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350" y="1674688"/>
            <a:ext cx="10636236" cy="4271142"/>
          </a:xfrm>
        </p:spPr>
        <p:txBody>
          <a:bodyPr/>
          <a:lstStyle/>
          <a:p>
            <a:r>
              <a:rPr lang="fi-FI"/>
              <a:t>Vaaratekijä</a:t>
            </a:r>
          </a:p>
          <a:p>
            <a:pPr lvl="1"/>
            <a:r>
              <a:rPr lang="fi-FI"/>
              <a:t>Fyysinen tapahtuma, johon ilmastonmuutos vaikuttaa tai ilmastonmuutoksen vaikutukset talouteen, lainsäädäntöön yms.</a:t>
            </a:r>
          </a:p>
          <a:p>
            <a:pPr lvl="2"/>
            <a:r>
              <a:rPr lang="fi-FI"/>
              <a:t>Esim. tulva, keskilämpötilan nousu.</a:t>
            </a:r>
          </a:p>
          <a:p>
            <a:r>
              <a:rPr lang="fi-FI"/>
              <a:t>Altistuminen</a:t>
            </a:r>
          </a:p>
          <a:p>
            <a:pPr lvl="1"/>
            <a:r>
              <a:rPr lang="fi-FI"/>
              <a:t>Mikä arvo vaaratekijälle altistuu, mitkä tekijät vaikuttavat altistumiseen</a:t>
            </a:r>
          </a:p>
          <a:p>
            <a:pPr lvl="2"/>
            <a:r>
              <a:rPr lang="fi-FI"/>
              <a:t>Tulvariskialue, tiiviistä kaupunkirakenteesta aiheutuva lämpösaarekeilmiö.</a:t>
            </a:r>
          </a:p>
          <a:p>
            <a:r>
              <a:rPr lang="fi-FI"/>
              <a:t>Haavoittuvuus</a:t>
            </a:r>
          </a:p>
          <a:p>
            <a:pPr lvl="1"/>
            <a:r>
              <a:rPr lang="fi-FI"/>
              <a:t>Kuinka herkkä arvo on ilmastonmuutoksen vaikutuksille ja kuinka hyvin pystytään ennakoimaan riskejä ja reagoimaan niihin.</a:t>
            </a:r>
          </a:p>
          <a:p>
            <a:pPr lvl="1"/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2983AAF-6A6E-4545-BE26-9AFD973DD9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4254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tsikko 12">
            <a:extLst>
              <a:ext uri="{FF2B5EF4-FFF2-40B4-BE49-F238E27FC236}">
                <a16:creationId xmlns:a16="http://schemas.microsoft.com/office/drawing/2014/main" id="{1EB7DA7D-5483-4452-AA0B-22E7214F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Mitä voi tapahtua?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91681297-E472-40B3-9DA2-8398BE447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349" y="1886508"/>
            <a:ext cx="6482227" cy="4089200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i-FI" sz="2400">
                <a:solidFill>
                  <a:srgbClr val="000000"/>
                </a:solidFill>
              </a:rPr>
              <a:t>Vaaratekijä on fyysinen tapahtuma – ei välttämättä johda vaikutuksiin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2000">
                <a:solidFill>
                  <a:srgbClr val="000000"/>
                </a:solidFill>
              </a:rPr>
              <a:t>Myrsky keskellä valtamerta on vaaratekijä, mutta ei johda vaikutuksiin </a:t>
            </a:r>
            <a:r>
              <a:rPr lang="fi-FI" sz="2000">
                <a:solidFill>
                  <a:srgbClr val="000000"/>
                </a:solidFill>
                <a:sym typeface="Wingdings" panose="05000000000000000000" pitchFamily="2" charset="2"/>
              </a:rPr>
              <a:t> ei ole vielä riski.</a:t>
            </a:r>
            <a:endParaRPr lang="fi-FI" sz="200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i-FI" sz="2400">
                <a:solidFill>
                  <a:srgbClr val="000000"/>
                </a:solidFill>
              </a:rPr>
              <a:t>Vaaratekijään ei usein voida vaikuttaa – altistumiseen ja haavoittuvuuteen voidaan.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400">
                <a:solidFill>
                  <a:srgbClr val="000000"/>
                </a:solidFill>
              </a:rPr>
              <a:t>Ilmastonmuutos aiheuttaa ensisijaisia vaaratekijöitä ja niistä aiheutuvia vaikutusketjuja</a:t>
            </a:r>
            <a:endParaRPr lang="fi-FI" sz="2400">
              <a:solidFill>
                <a:srgbClr val="000000"/>
              </a:solidFill>
              <a:highlight>
                <a:srgbClr val="FFFF00"/>
              </a:highlight>
            </a:endParaRPr>
          </a:p>
        </p:txBody>
      </p:sp>
      <p:pic>
        <p:nvPicPr>
          <p:cNvPr id="4" name="Kuvan paikkamerkki 3">
            <a:extLst>
              <a:ext uri="{FF2B5EF4-FFF2-40B4-BE49-F238E27FC236}">
                <a16:creationId xmlns:a16="http://schemas.microsoft.com/office/drawing/2014/main" id="{CA0AD92A-7D70-401D-A26D-3CE71A9B0C01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D3C6D66-B685-434D-B17F-B59DACD2E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 </a:t>
            </a:r>
            <a:fld id="{4B3ABE4D-E3AA-DE44-821B-852CBCAB171A}" type="slidenum"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E5D85A47-F8D2-4437-9557-BE99C0617403}"/>
              </a:ext>
            </a:extLst>
          </p:cNvPr>
          <p:cNvSpPr txBox="1"/>
          <p:nvPr/>
        </p:nvSpPr>
        <p:spPr>
          <a:xfrm>
            <a:off x="3047144" y="6476925"/>
            <a:ext cx="6097712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050"/>
              <a:t>Photo by </a:t>
            </a:r>
            <a:r>
              <a:rPr lang="en-US" sz="1050">
                <a:hlinkClick r:id="rId4"/>
              </a:rPr>
              <a:t>Barth Bailey</a:t>
            </a:r>
            <a:r>
              <a:rPr lang="en-US" sz="1050"/>
              <a:t> on </a:t>
            </a:r>
            <a:r>
              <a:rPr lang="en-US" sz="1050" err="1">
                <a:hlinkClick r:id="rId5"/>
              </a:rPr>
              <a:t>Unsplash</a:t>
            </a:r>
            <a:endParaRPr lang="fi-FI" sz="1050"/>
          </a:p>
        </p:txBody>
      </p:sp>
      <p:sp>
        <p:nvSpPr>
          <p:cNvPr id="11" name="Ellipsi 10">
            <a:extLst>
              <a:ext uri="{FF2B5EF4-FFF2-40B4-BE49-F238E27FC236}">
                <a16:creationId xmlns:a16="http://schemas.microsoft.com/office/drawing/2014/main" id="{6E140310-E82D-409B-9B72-A7B09A8FFEC1}"/>
              </a:ext>
            </a:extLst>
          </p:cNvPr>
          <p:cNvSpPr/>
          <p:nvPr/>
        </p:nvSpPr>
        <p:spPr>
          <a:xfrm rot="5237034">
            <a:off x="10118133" y="-1313070"/>
            <a:ext cx="3003640" cy="4273339"/>
          </a:xfrm>
          <a:prstGeom prst="ellipse">
            <a:avLst/>
          </a:prstGeom>
          <a:solidFill>
            <a:srgbClr val="8BDB00">
              <a:alpha val="50000"/>
            </a:srgbClr>
          </a:solidFill>
          <a:ln w="12700" cap="flat" cmpd="sng" algn="ctr">
            <a:solidFill>
              <a:srgbClr val="8BDB00">
                <a:alpha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0026319D-28D3-45EB-BB44-EB3D3A4A6A44}"/>
              </a:ext>
            </a:extLst>
          </p:cNvPr>
          <p:cNvSpPr/>
          <p:nvPr/>
        </p:nvSpPr>
        <p:spPr>
          <a:xfrm flipH="1">
            <a:off x="9677856" y="470390"/>
            <a:ext cx="22833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Vaaratekijä</a:t>
            </a:r>
            <a:r>
              <a:rPr kumimoji="0" lang="fi-FI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Esim. myrsky, tulva, kuivuus, hellejaksot, nollapistepäivät</a:t>
            </a:r>
          </a:p>
        </p:txBody>
      </p:sp>
    </p:spTree>
    <p:extLst>
      <p:ext uri="{BB962C8B-B14F-4D97-AF65-F5344CB8AC3E}">
        <p14:creationId xmlns:p14="http://schemas.microsoft.com/office/powerpoint/2010/main" val="308317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Kuva 17">
            <a:extLst>
              <a:ext uri="{FF2B5EF4-FFF2-40B4-BE49-F238E27FC236}">
                <a16:creationId xmlns:a16="http://schemas.microsoft.com/office/drawing/2014/main" id="{EF225368-8E12-4F41-B399-ED00D543C9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54681" y="1900719"/>
            <a:ext cx="5988816" cy="4515155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C479DD60-6C85-4AF3-B8E5-654EF65FC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141" y="5701030"/>
            <a:ext cx="3045041" cy="10380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E3FB10B-57DF-43B8-89B3-FD2826465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1" y="1268760"/>
            <a:ext cx="7750402" cy="631959"/>
          </a:xfrm>
        </p:spPr>
        <p:txBody>
          <a:bodyPr>
            <a:normAutofit/>
          </a:bodyPr>
          <a:lstStyle/>
          <a:p>
            <a:r>
              <a:rPr lang="fi-FI" sz="3200" b="1" kern="1200" spc="-150">
                <a:solidFill>
                  <a:schemeClr val="tx2"/>
                </a:solidFill>
                <a:latin typeface="Open Sans" panose="020B0606030504020204" pitchFamily="34" charset="0"/>
              </a:rPr>
              <a:t>Iso-Kuloveden tulvakartoitus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08E10B32-0227-459B-B7A1-4A8AAD104F5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9182" y="5377866"/>
            <a:ext cx="3256748" cy="1038008"/>
          </a:xfrm>
          <a:prstGeom prst="rect">
            <a:avLst/>
          </a:prstGeom>
        </p:spPr>
      </p:pic>
      <p:sp>
        <p:nvSpPr>
          <p:cNvPr id="10" name="Tekstin paikkamerkki 4">
            <a:extLst>
              <a:ext uri="{FF2B5EF4-FFF2-40B4-BE49-F238E27FC236}">
                <a16:creationId xmlns:a16="http://schemas.microsoft.com/office/drawing/2014/main" id="{255CECD2-2C3D-4291-92A4-787B26A95D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591" y="2157882"/>
            <a:ext cx="5331326" cy="434384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kern="1200">
                <a:solidFill>
                  <a:schemeClr val="tx2"/>
                </a:solidFill>
                <a:latin typeface="Open Sans" panose="020B0606030504020204" pitchFamily="34" charset="0"/>
              </a:rPr>
              <a:t>Pirkanmaan ELY-keskuksen Iso-Kuloveden tulvakartoitus Sastamalassa, 1/1000a tulva</a:t>
            </a:r>
          </a:p>
          <a:p>
            <a:r>
              <a:rPr lang="fi-FI" sz="2000" kern="1200">
                <a:solidFill>
                  <a:schemeClr val="tx2"/>
                </a:solidFill>
                <a:latin typeface="Open Sans" panose="020B0606030504020204" pitchFamily="34" charset="0"/>
              </a:rPr>
              <a:t>Tulvadirektiivin mukaiset 1/100a tulvariskikartoitukset kuuluvat ELY-keskuksen tehtäviin, mutta mahdollisuus myös ennakoivampaan tarkasteluun</a:t>
            </a:r>
          </a:p>
          <a:p>
            <a:r>
              <a:rPr lang="fi-FI" sz="2000" kern="1200">
                <a:solidFill>
                  <a:schemeClr val="tx2"/>
                </a:solidFill>
                <a:latin typeface="Open Sans" panose="020B0606030504020204" pitchFamily="34" charset="0"/>
              </a:rPr>
              <a:t>Ilmastonmuutos vaikuttaa tulvien ajoittumiseen ja laajuuteen </a:t>
            </a:r>
          </a:p>
        </p:txBody>
      </p:sp>
      <p:sp>
        <p:nvSpPr>
          <p:cNvPr id="11" name="Ellipsi 10">
            <a:extLst>
              <a:ext uri="{FF2B5EF4-FFF2-40B4-BE49-F238E27FC236}">
                <a16:creationId xmlns:a16="http://schemas.microsoft.com/office/drawing/2014/main" id="{A8756022-9098-4434-84B3-55CE55931425}"/>
              </a:ext>
            </a:extLst>
          </p:cNvPr>
          <p:cNvSpPr/>
          <p:nvPr/>
        </p:nvSpPr>
        <p:spPr>
          <a:xfrm rot="5237034">
            <a:off x="10118133" y="-1313070"/>
            <a:ext cx="3003640" cy="4273339"/>
          </a:xfrm>
          <a:prstGeom prst="ellipse">
            <a:avLst/>
          </a:prstGeom>
          <a:solidFill>
            <a:srgbClr val="8BDB00">
              <a:alpha val="50000"/>
            </a:srgbClr>
          </a:solidFill>
          <a:ln w="12700" cap="flat" cmpd="sng" algn="ctr">
            <a:solidFill>
              <a:srgbClr val="8BDB00">
                <a:alpha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E529A8C6-5E2D-429F-B6BA-7AC8B45F3DDB}"/>
              </a:ext>
            </a:extLst>
          </p:cNvPr>
          <p:cNvSpPr/>
          <p:nvPr/>
        </p:nvSpPr>
        <p:spPr>
          <a:xfrm flipH="1">
            <a:off x="9677856" y="470390"/>
            <a:ext cx="22833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Vaaratekijä</a:t>
            </a:r>
            <a:r>
              <a:rPr kumimoji="0" lang="fi-FI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Esim. myrsky, tulva, kuivuus, hellejaksot, nollapistepäivät</a:t>
            </a:r>
          </a:p>
        </p:txBody>
      </p:sp>
    </p:spTree>
    <p:extLst>
      <p:ext uri="{BB962C8B-B14F-4D97-AF65-F5344CB8AC3E}">
        <p14:creationId xmlns:p14="http://schemas.microsoft.com/office/powerpoint/2010/main" val="835386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tsikko 12">
            <a:extLst>
              <a:ext uri="{FF2B5EF4-FFF2-40B4-BE49-F238E27FC236}">
                <a16:creationId xmlns:a16="http://schemas.microsoft.com/office/drawing/2014/main" id="{1EB7DA7D-5483-4452-AA0B-22E7214F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Vaaratekijöiden tunnistaminen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91681297-E472-40B3-9DA2-8398BE447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350" y="1982912"/>
            <a:ext cx="6482227" cy="4043946"/>
          </a:xfrm>
        </p:spPr>
        <p:txBody>
          <a:bodyPr anchor="ctr"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i-FI" sz="2000">
                <a:solidFill>
                  <a:srgbClr val="000000"/>
                </a:solidFill>
              </a:rPr>
              <a:t>Mitä vaaratekijöitä on jo koettu?</a:t>
            </a:r>
            <a:endParaRPr lang="fi-FI" sz="1600">
              <a:solidFill>
                <a:srgbClr val="00000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1600">
                <a:solidFill>
                  <a:srgbClr val="000000"/>
                </a:solidFill>
              </a:rPr>
              <a:t>Ilmastonmuutos tulee lisäämään joidenkin vaaratekijöiden laajuutta ja yleisyyttä</a:t>
            </a:r>
          </a:p>
          <a:p>
            <a:pPr>
              <a:buFont typeface="Wingdings" panose="05000000000000000000" pitchFamily="2" charset="2"/>
              <a:buChar char="§"/>
            </a:pPr>
            <a:endParaRPr lang="fi-FI" sz="240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i-FI" sz="2100">
                <a:solidFill>
                  <a:srgbClr val="000000"/>
                </a:solidFill>
              </a:rPr>
              <a:t>Kokemukseen katsomisen lisäksi täytyy myös ennakoida tulevaisuuden uhkia.</a:t>
            </a:r>
          </a:p>
          <a:p>
            <a:pPr>
              <a:buFont typeface="Wingdings" panose="05000000000000000000" pitchFamily="2" charset="2"/>
              <a:buChar char="§"/>
            </a:pPr>
            <a:endParaRPr lang="fi-FI" sz="240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fi-FI" sz="2000">
                <a:solidFill>
                  <a:srgbClr val="000000"/>
                </a:solidFill>
              </a:rPr>
              <a:t>Mistä löytyy lisätietoa tulevaisuuden vaaratekijöistä?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1600">
                <a:solidFill>
                  <a:srgbClr val="000000"/>
                </a:solidFill>
              </a:rPr>
              <a:t>Ilmatieteenlaitos: Ilmasto-opas, SUOMI-hanke, </a:t>
            </a:r>
            <a:r>
              <a:rPr lang="fi-FI" sz="1600" err="1">
                <a:solidFill>
                  <a:srgbClr val="000000"/>
                </a:solidFill>
              </a:rPr>
              <a:t>Finscapes</a:t>
            </a:r>
            <a:r>
              <a:rPr lang="fi-FI" sz="1600">
                <a:solidFill>
                  <a:srgbClr val="000000"/>
                </a:solidFill>
              </a:rPr>
              <a:t>-hanke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1600">
                <a:solidFill>
                  <a:srgbClr val="000000"/>
                </a:solidFill>
              </a:rPr>
              <a:t>Valtioneuvoston SIETO-raportti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1600">
                <a:solidFill>
                  <a:srgbClr val="000000"/>
                </a:solidFill>
                <a:hlinkClick r:id="rId3"/>
              </a:rPr>
              <a:t>Climate-ADAPT Finland</a:t>
            </a:r>
            <a:endParaRPr lang="fi-FI" sz="1600">
              <a:solidFill>
                <a:srgbClr val="00000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1600">
                <a:solidFill>
                  <a:srgbClr val="000000"/>
                </a:solidFill>
                <a:hlinkClick r:id="rId4"/>
              </a:rPr>
              <a:t>Kansallinen riskiarvio 2018</a:t>
            </a:r>
            <a:endParaRPr lang="fi-FI" sz="1600">
              <a:solidFill>
                <a:srgbClr val="00000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1600">
                <a:solidFill>
                  <a:srgbClr val="000000"/>
                </a:solidFill>
                <a:hlinkClick r:id="rId5"/>
              </a:rPr>
              <a:t>Alueelliset riskiarviot</a:t>
            </a:r>
            <a:endParaRPr lang="fi-FI" sz="1600">
              <a:solidFill>
                <a:srgbClr val="00000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endParaRPr lang="fi-FI" sz="1600">
              <a:solidFill>
                <a:srgbClr val="000000"/>
              </a:solidFill>
            </a:endParaRPr>
          </a:p>
        </p:txBody>
      </p:sp>
      <p:pic>
        <p:nvPicPr>
          <p:cNvPr id="4" name="Kuvan paikkamerkki 3">
            <a:extLst>
              <a:ext uri="{FF2B5EF4-FFF2-40B4-BE49-F238E27FC236}">
                <a16:creationId xmlns:a16="http://schemas.microsoft.com/office/drawing/2014/main" id="{CA0AD92A-7D70-401D-A26D-3CE71A9B0C01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03725" y="180000"/>
            <a:ext cx="4409474" cy="6498000"/>
          </a:xfrm>
        </p:spPr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D3C6D66-B685-434D-B17F-B59DACD2E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 </a:t>
            </a:r>
            <a:fld id="{4B3ABE4D-E3AA-DE44-821B-852CBCAB171A}" type="slidenum"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Alatunnisteen paikkamerkki 4">
            <a:extLst>
              <a:ext uri="{FF2B5EF4-FFF2-40B4-BE49-F238E27FC236}">
                <a16:creationId xmlns:a16="http://schemas.microsoft.com/office/drawing/2014/main" id="{84C52C35-A79E-41EE-9372-C3CAA681A9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81616" y="6494419"/>
            <a:ext cx="4114800" cy="204601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en-US" sz="1050"/>
              <a:t>Photo by </a:t>
            </a:r>
            <a:r>
              <a:rPr lang="en-US" sz="1050">
                <a:hlinkClick r:id="rId7"/>
              </a:rPr>
              <a:t>Barth Bailey</a:t>
            </a:r>
            <a:r>
              <a:rPr lang="en-US" sz="1050"/>
              <a:t> on </a:t>
            </a:r>
            <a:r>
              <a:rPr lang="en-US" sz="1050" err="1">
                <a:hlinkClick r:id="rId8"/>
              </a:rPr>
              <a:t>Unsplash</a:t>
            </a:r>
            <a:endParaRPr kumimoji="0" lang="fi-FI" sz="1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Ellipsi 9">
            <a:extLst>
              <a:ext uri="{FF2B5EF4-FFF2-40B4-BE49-F238E27FC236}">
                <a16:creationId xmlns:a16="http://schemas.microsoft.com/office/drawing/2014/main" id="{E5254D76-3123-4258-BFB9-340CBFE9B60C}"/>
              </a:ext>
            </a:extLst>
          </p:cNvPr>
          <p:cNvSpPr/>
          <p:nvPr/>
        </p:nvSpPr>
        <p:spPr>
          <a:xfrm rot="5237034">
            <a:off x="10118133" y="-1313070"/>
            <a:ext cx="3003640" cy="4273339"/>
          </a:xfrm>
          <a:prstGeom prst="ellipse">
            <a:avLst/>
          </a:prstGeom>
          <a:solidFill>
            <a:srgbClr val="8BDB00">
              <a:alpha val="50000"/>
            </a:srgbClr>
          </a:solidFill>
          <a:ln w="12700" cap="flat" cmpd="sng" algn="ctr">
            <a:solidFill>
              <a:srgbClr val="8BDB00">
                <a:alpha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17FBF1F-7C72-4541-BF63-B53E51E9D418}"/>
              </a:ext>
            </a:extLst>
          </p:cNvPr>
          <p:cNvSpPr/>
          <p:nvPr/>
        </p:nvSpPr>
        <p:spPr>
          <a:xfrm flipH="1">
            <a:off x="9677856" y="470390"/>
            <a:ext cx="22833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Vaaratekijä</a:t>
            </a:r>
            <a:r>
              <a:rPr kumimoji="0" lang="fi-FI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Esim. myrsky, tulva, kuivuus, hellejaksot, nollapistepäivät</a:t>
            </a:r>
          </a:p>
        </p:txBody>
      </p:sp>
    </p:spTree>
    <p:extLst>
      <p:ext uri="{BB962C8B-B14F-4D97-AF65-F5344CB8AC3E}">
        <p14:creationId xmlns:p14="http://schemas.microsoft.com/office/powerpoint/2010/main" val="3112100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D3C6D66-B685-434D-B17F-B59DACD2E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 </a:t>
            </a:r>
            <a:fld id="{4B3ABE4D-E3AA-DE44-821B-852CBCAB171A}" type="slidenum"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3" name="Taulukko 2">
            <a:extLst>
              <a:ext uri="{FF2B5EF4-FFF2-40B4-BE49-F238E27FC236}">
                <a16:creationId xmlns:a16="http://schemas.microsoft.com/office/drawing/2014/main" id="{C884423C-7EF7-41E9-B7E0-F411103C9CC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592950"/>
              </p:ext>
            </p:extLst>
          </p:nvPr>
        </p:nvGraphicFramePr>
        <p:xfrm>
          <a:off x="777955" y="2357236"/>
          <a:ext cx="10636090" cy="302814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5318045">
                  <a:extLst>
                    <a:ext uri="{9D8B030D-6E8A-4147-A177-3AD203B41FA5}">
                      <a16:colId xmlns:a16="http://schemas.microsoft.com/office/drawing/2014/main" val="126593078"/>
                    </a:ext>
                  </a:extLst>
                </a:gridCol>
                <a:gridCol w="5318045">
                  <a:extLst>
                    <a:ext uri="{9D8B030D-6E8A-4147-A177-3AD203B41FA5}">
                      <a16:colId xmlns:a16="http://schemas.microsoft.com/office/drawing/2014/main" val="3855910020"/>
                    </a:ext>
                  </a:extLst>
                </a:gridCol>
              </a:tblGrid>
              <a:tr h="859217">
                <a:tc>
                  <a:txBody>
                    <a:bodyPr/>
                    <a:lstStyle/>
                    <a:p>
                      <a:r>
                        <a:rPr lang="fi-FI" sz="2000"/>
                        <a:t>Toistuvuus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 sz="2000"/>
                        <a:t>Esimerkki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029771"/>
                  </a:ext>
                </a:extLst>
              </a:tr>
              <a:tr h="1059667">
                <a:tc>
                  <a:txBody>
                    <a:bodyPr/>
                    <a:lstStyle/>
                    <a:p>
                      <a:r>
                        <a:rPr lang="fi-FI" sz="2000"/>
                        <a:t>Yksittäiset, toistuvat ilmiöt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75984"/>
                  </a:ext>
                </a:extLst>
              </a:tr>
              <a:tr h="1109263">
                <a:tc>
                  <a:txBody>
                    <a:bodyPr/>
                    <a:lstStyle/>
                    <a:p>
                      <a:r>
                        <a:rPr lang="fi-FI" sz="2000"/>
                        <a:t>Jatkuvat, kestävät muutokset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sz="2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5769417"/>
                  </a:ext>
                </a:extLst>
              </a:tr>
            </a:tbl>
          </a:graphicData>
        </a:graphic>
      </p:graphicFrame>
      <p:sp>
        <p:nvSpPr>
          <p:cNvPr id="11" name="Tekstiruutu 10">
            <a:extLst>
              <a:ext uri="{FF2B5EF4-FFF2-40B4-BE49-F238E27FC236}">
                <a16:creationId xmlns:a16="http://schemas.microsoft.com/office/drawing/2014/main" id="{906B78CE-9C38-4494-BB3E-407DA6B9DF34}"/>
              </a:ext>
            </a:extLst>
          </p:cNvPr>
          <p:cNvSpPr txBox="1"/>
          <p:nvPr/>
        </p:nvSpPr>
        <p:spPr>
          <a:xfrm>
            <a:off x="8681455" y="6596523"/>
            <a:ext cx="28769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Brooks, 2013</a:t>
            </a: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kstiruutu 1">
            <a:extLst>
              <a:ext uri="{FF2B5EF4-FFF2-40B4-BE49-F238E27FC236}">
                <a16:creationId xmlns:a16="http://schemas.microsoft.com/office/drawing/2014/main" id="{F5304F2C-5E9F-4BB6-9114-D0F137DCBA2B}"/>
              </a:ext>
            </a:extLst>
          </p:cNvPr>
          <p:cNvSpPr txBox="1"/>
          <p:nvPr/>
        </p:nvSpPr>
        <p:spPr>
          <a:xfrm>
            <a:off x="6096000" y="3246635"/>
            <a:ext cx="5318044" cy="8925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2000"/>
              <a:t>Tulvat, rankkasateet, tulvista aiheutuva talousveden saastuminen, kuivuusjaksot</a:t>
            </a:r>
          </a:p>
          <a:p>
            <a:pPr algn="l"/>
            <a:endParaRPr lang="fi-FI" err="1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0AF31B29-29F7-4E6C-BDF1-F2419DE4E6D8}"/>
              </a:ext>
            </a:extLst>
          </p:cNvPr>
          <p:cNvSpPr txBox="1"/>
          <p:nvPr/>
        </p:nvSpPr>
        <p:spPr>
          <a:xfrm>
            <a:off x="6126821" y="4264195"/>
            <a:ext cx="5198179" cy="89255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sz="2000"/>
              <a:t>Keskilämpötilannousu, toimintaympäristön muutos, keskisademäärän muutos</a:t>
            </a:r>
          </a:p>
          <a:p>
            <a:pPr algn="l"/>
            <a:endParaRPr lang="fi-FI" err="1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4CF5EC3E-49C3-4D99-8056-2440CBD4A27F}"/>
              </a:ext>
            </a:extLst>
          </p:cNvPr>
          <p:cNvSpPr txBox="1"/>
          <p:nvPr/>
        </p:nvSpPr>
        <p:spPr>
          <a:xfrm>
            <a:off x="4811730" y="4611205"/>
            <a:ext cx="2568539" cy="4680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i-FI" sz="2400">
                <a:solidFill>
                  <a:schemeClr val="bg1"/>
                </a:solidFill>
              </a:rPr>
              <a:t>Sopeutuminen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7C66C079-AE0B-4E49-BA41-2DF2B86615C0}"/>
              </a:ext>
            </a:extLst>
          </p:cNvPr>
          <p:cNvSpPr txBox="1"/>
          <p:nvPr/>
        </p:nvSpPr>
        <p:spPr>
          <a:xfrm>
            <a:off x="4811730" y="3477607"/>
            <a:ext cx="2568539" cy="468000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fi-FI" sz="2400">
                <a:solidFill>
                  <a:schemeClr val="bg1"/>
                </a:solidFill>
              </a:rPr>
              <a:t>Varautuminen</a:t>
            </a:r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7EBD99F5-298A-4174-9A7E-CEFF7BAF81CF}"/>
              </a:ext>
            </a:extLst>
          </p:cNvPr>
          <p:cNvSpPr/>
          <p:nvPr/>
        </p:nvSpPr>
        <p:spPr>
          <a:xfrm rot="5237034">
            <a:off x="10118133" y="-1313070"/>
            <a:ext cx="3003640" cy="4273339"/>
          </a:xfrm>
          <a:prstGeom prst="ellipse">
            <a:avLst/>
          </a:prstGeom>
          <a:solidFill>
            <a:srgbClr val="8BDB00">
              <a:alpha val="50000"/>
            </a:srgbClr>
          </a:solidFill>
          <a:ln w="12700" cap="flat" cmpd="sng" algn="ctr">
            <a:solidFill>
              <a:srgbClr val="8BDB00">
                <a:alpha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E9A40BF2-9903-4993-BFF8-C1C670DB46D7}"/>
              </a:ext>
            </a:extLst>
          </p:cNvPr>
          <p:cNvSpPr/>
          <p:nvPr/>
        </p:nvSpPr>
        <p:spPr>
          <a:xfrm flipH="1">
            <a:off x="9677856" y="470390"/>
            <a:ext cx="22833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Vaaratekijä</a:t>
            </a:r>
            <a:r>
              <a:rPr kumimoji="0" lang="fi-FI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,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Esim. myrsky, tulva, kuivuus, hellejaksot, nollapistepäivät</a:t>
            </a:r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1EB7DA7D-5483-4452-AA0B-22E7214F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700">
                <a:solidFill>
                  <a:schemeClr val="tx1"/>
                </a:solidFill>
              </a:rPr>
              <a:t>Vaaratekijöiden luokittelu toistuvuuden perusteella - vesihuollon esimerkki</a:t>
            </a:r>
          </a:p>
        </p:txBody>
      </p:sp>
    </p:spTree>
    <p:extLst>
      <p:ext uri="{BB962C8B-B14F-4D97-AF65-F5344CB8AC3E}">
        <p14:creationId xmlns:p14="http://schemas.microsoft.com/office/powerpoint/2010/main" val="750893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0" grpId="0" animBg="1"/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uora nuoliyhdysviiva 14"/>
          <p:cNvCxnSpPr/>
          <p:nvPr/>
        </p:nvCxnSpPr>
        <p:spPr>
          <a:xfrm>
            <a:off x="6403560" y="2960622"/>
            <a:ext cx="1606662" cy="262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lipsi 1"/>
          <p:cNvSpPr/>
          <p:nvPr/>
        </p:nvSpPr>
        <p:spPr>
          <a:xfrm rot="2869060">
            <a:off x="4119842" y="60976"/>
            <a:ext cx="3003640" cy="4273339"/>
          </a:xfrm>
          <a:prstGeom prst="ellipse">
            <a:avLst/>
          </a:prstGeom>
          <a:solidFill>
            <a:srgbClr val="00BAED">
              <a:alpha val="50000"/>
            </a:srgbClr>
          </a:solidFill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Ellipsi 8"/>
          <p:cNvSpPr/>
          <p:nvPr/>
        </p:nvSpPr>
        <p:spPr>
          <a:xfrm rot="8434620">
            <a:off x="4045079" y="2218023"/>
            <a:ext cx="3003640" cy="4273339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solidFill>
              <a:srgbClr val="FFFF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Ellipsi 9"/>
          <p:cNvSpPr/>
          <p:nvPr/>
        </p:nvSpPr>
        <p:spPr>
          <a:xfrm rot="5237034">
            <a:off x="1768269" y="823954"/>
            <a:ext cx="3003640" cy="4273339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solidFill>
              <a:schemeClr val="accent3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uorakulmio 2"/>
          <p:cNvSpPr/>
          <p:nvPr/>
        </p:nvSpPr>
        <p:spPr>
          <a:xfrm>
            <a:off x="4507711" y="726617"/>
            <a:ext cx="31312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Haavoittuvuus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Esim. ikä, varallisuustaso, luontoympäristö, maatalous, infrastruktuuri</a:t>
            </a:r>
          </a:p>
        </p:txBody>
      </p:sp>
      <p:sp>
        <p:nvSpPr>
          <p:cNvPr id="5" name="Suorakulmio 4"/>
          <p:cNvSpPr/>
          <p:nvPr/>
        </p:nvSpPr>
        <p:spPr>
          <a:xfrm>
            <a:off x="3987967" y="4484384"/>
            <a:ext cx="36112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Altistuminen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Esim. tulvariskialueella asuminen, lämpösaarekkeet, pohjavesialue</a:t>
            </a:r>
          </a:p>
        </p:txBody>
      </p:sp>
      <p:sp>
        <p:nvSpPr>
          <p:cNvPr id="11" name="Suorakulmio 10"/>
          <p:cNvSpPr/>
          <p:nvPr/>
        </p:nvSpPr>
        <p:spPr>
          <a:xfrm flipH="1">
            <a:off x="1198571" y="2399062"/>
            <a:ext cx="22833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Vaaratekijä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Esim. myrsky, tulva, kuivuus, hellejaksot, nollapistepäivät</a:t>
            </a:r>
          </a:p>
        </p:txBody>
      </p:sp>
      <p:sp>
        <p:nvSpPr>
          <p:cNvPr id="12" name="Pyöristetty suorakulmio 11"/>
          <p:cNvSpPr/>
          <p:nvPr/>
        </p:nvSpPr>
        <p:spPr>
          <a:xfrm>
            <a:off x="8213420" y="2399062"/>
            <a:ext cx="3761075" cy="1388900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Mahdolliset vaikutukset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Esim. taloudelliset kustannukset, terveysvaikutukset, luonnon monimuotoisuuden häviäminen</a:t>
            </a:r>
          </a:p>
        </p:txBody>
      </p:sp>
      <p:sp>
        <p:nvSpPr>
          <p:cNvPr id="13" name="Ellipsi 12"/>
          <p:cNvSpPr/>
          <p:nvPr/>
        </p:nvSpPr>
        <p:spPr>
          <a:xfrm>
            <a:off x="3347954" y="1685526"/>
            <a:ext cx="3055606" cy="2838807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Sää- ja ilmastoriski</a:t>
            </a:r>
          </a:p>
        </p:txBody>
      </p:sp>
      <p:sp>
        <p:nvSpPr>
          <p:cNvPr id="18" name="Pyöristetty suorakulmio 17"/>
          <p:cNvSpPr/>
          <p:nvPr/>
        </p:nvSpPr>
        <p:spPr>
          <a:xfrm>
            <a:off x="258418" y="5903843"/>
            <a:ext cx="3223456" cy="85476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Sieto-raportin grafiikkaa mukaillen </a:t>
            </a:r>
          </a:p>
        </p:txBody>
      </p:sp>
    </p:spTree>
    <p:extLst>
      <p:ext uri="{BB962C8B-B14F-4D97-AF65-F5344CB8AC3E}">
        <p14:creationId xmlns:p14="http://schemas.microsoft.com/office/powerpoint/2010/main" val="2135673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tsikko 12">
            <a:extLst>
              <a:ext uri="{FF2B5EF4-FFF2-40B4-BE49-F238E27FC236}">
                <a16:creationId xmlns:a16="http://schemas.microsoft.com/office/drawing/2014/main" id="{1EB7DA7D-5483-4452-AA0B-22E7214F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700">
                <a:solidFill>
                  <a:schemeClr val="accent1"/>
                </a:solidFill>
              </a:rPr>
              <a:t>Mitä vaaratekijälle altistuu?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91681297-E472-40B3-9DA2-8398BE447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0622" y="1589891"/>
            <a:ext cx="6773956" cy="4784733"/>
          </a:xfrm>
        </p:spPr>
        <p:txBody>
          <a:bodyPr anchor="ctr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fi-FI" sz="2000">
                <a:solidFill>
                  <a:srgbClr val="000000"/>
                </a:solidFill>
              </a:rPr>
              <a:t>Arvojen tunnistaminen ja sijoittuminen olennaista.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>
                <a:solidFill>
                  <a:srgbClr val="000000"/>
                </a:solidFill>
              </a:rPr>
              <a:t>Ilmastonmuutos voi siirtää tai laajentaa vaaratekijöiden vaikutusaluetta – johtaa altistuvien alueiden siirtymiseen.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>
                <a:solidFill>
                  <a:srgbClr val="000000"/>
                </a:solidFill>
              </a:rPr>
              <a:t>Työn tavoitteet ohjaavat altistumisen ja arvojen tunnistamisessa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1800">
                <a:solidFill>
                  <a:srgbClr val="000000"/>
                </a:solidFill>
              </a:rPr>
              <a:t>Eri vastuualueilla ja eri tehtävissä suojeltava arvo vaihtelee.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fi-FI" sz="2000">
                <a:solidFill>
                  <a:srgbClr val="000000"/>
                </a:solidFill>
              </a:rPr>
              <a:t>Altistuvien arvojen tunnistaminen voi olla itsestään selvää, mutta silti tärkeä askel. Joskus arvoja täytyy priorisoida ja sopeutumiskeinojen kehitys helpottuu jos altistuminen on selkeästi tunnistettu.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fi-FI" sz="1800">
                <a:solidFill>
                  <a:srgbClr val="000000"/>
                </a:solidFill>
              </a:rPr>
              <a:t>Esim. onko sopeutumiskeinoja kehittämisessä tärkeämpää suojella luonnon monimuotoisuutta vai maatalouden kannattavuutta?</a:t>
            </a:r>
            <a:endParaRPr lang="fi-FI" sz="1800" b="1">
              <a:solidFill>
                <a:srgbClr val="000000"/>
              </a:solidFill>
            </a:endParaRPr>
          </a:p>
        </p:txBody>
      </p:sp>
      <p:pic>
        <p:nvPicPr>
          <p:cNvPr id="4" name="Kuvan paikkamerkki 3" descr="Kuva, joka sisältää kohteen vesi, ulko, lammikko, kivi&#10;&#10;Kuvaus luotu automaattisesti">
            <a:extLst>
              <a:ext uri="{FF2B5EF4-FFF2-40B4-BE49-F238E27FC236}">
                <a16:creationId xmlns:a16="http://schemas.microsoft.com/office/drawing/2014/main" id="{95FF433C-FB4E-4814-B15D-46531EF250CE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D3C6D66-B685-434D-B17F-B59DACD2E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 </a:t>
            </a:r>
            <a:fld id="{4B3ABE4D-E3AA-DE44-821B-852CBCAB171A}" type="slidenum"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Alatunnisteen paikkamerkki 4">
            <a:extLst>
              <a:ext uri="{FF2B5EF4-FFF2-40B4-BE49-F238E27FC236}">
                <a16:creationId xmlns:a16="http://schemas.microsoft.com/office/drawing/2014/main" id="{1D432B42-3C46-4871-835C-66BECFA5F749}"/>
              </a:ext>
            </a:extLst>
          </p:cNvPr>
          <p:cNvSpPr txBox="1">
            <a:spLocks/>
          </p:cNvSpPr>
          <p:nvPr/>
        </p:nvSpPr>
        <p:spPr>
          <a:xfrm>
            <a:off x="4836067" y="6504468"/>
            <a:ext cx="4114800" cy="204601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defTabSz="457200">
              <a:spcAft>
                <a:spcPts val="600"/>
              </a:spcAft>
              <a:defRPr/>
            </a:pPr>
            <a:r>
              <a:rPr lang="en-US" sz="1050"/>
              <a:t>Photo by </a:t>
            </a:r>
            <a:r>
              <a:rPr lang="en-US" sz="1050">
                <a:hlinkClick r:id="rId4"/>
              </a:rPr>
              <a:t>Chris Gallagher</a:t>
            </a:r>
            <a:r>
              <a:rPr lang="en-US" sz="1050"/>
              <a:t> on </a:t>
            </a:r>
            <a:r>
              <a:rPr lang="en-US" sz="1050" err="1">
                <a:hlinkClick r:id="rId4"/>
              </a:rPr>
              <a:t>Unsplash</a:t>
            </a:r>
            <a:endParaRPr lang="fi-FI" sz="400">
              <a:solidFill>
                <a:srgbClr val="898989"/>
              </a:solidFill>
              <a:latin typeface="Calibri" panose="020F0502020204030204"/>
            </a:endParaRP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BDD4E7B5-7AB2-4753-9930-6D38F17F2EBF}"/>
              </a:ext>
            </a:extLst>
          </p:cNvPr>
          <p:cNvSpPr/>
          <p:nvPr/>
        </p:nvSpPr>
        <p:spPr>
          <a:xfrm rot="8434620">
            <a:off x="9333771" y="4442556"/>
            <a:ext cx="3003640" cy="4273339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solidFill>
              <a:srgbClr val="FFFF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E1CD6A6B-222F-449B-8F1E-1546C3017E5E}"/>
              </a:ext>
            </a:extLst>
          </p:cNvPr>
          <p:cNvSpPr/>
          <p:nvPr/>
        </p:nvSpPr>
        <p:spPr>
          <a:xfrm>
            <a:off x="8700205" y="5135375"/>
            <a:ext cx="36112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Altistuminen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Esim. tulvariskialueella asuminen, lämpösaarekkeet, pohjavesialue</a:t>
            </a:r>
          </a:p>
        </p:txBody>
      </p:sp>
    </p:spTree>
    <p:extLst>
      <p:ext uri="{BB962C8B-B14F-4D97-AF65-F5344CB8AC3E}">
        <p14:creationId xmlns:p14="http://schemas.microsoft.com/office/powerpoint/2010/main" val="833187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Kuva 17">
            <a:extLst>
              <a:ext uri="{FF2B5EF4-FFF2-40B4-BE49-F238E27FC236}">
                <a16:creationId xmlns:a16="http://schemas.microsoft.com/office/drawing/2014/main" id="{EF225368-8E12-4F41-B399-ED00D543C9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67823" y="1453386"/>
            <a:ext cx="5988816" cy="4515155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C479DD60-6C85-4AF3-B8E5-654EF65FC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141" y="5701030"/>
            <a:ext cx="3045041" cy="10380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E3FB10B-57DF-43B8-89B3-FD2826465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1" y="1268760"/>
            <a:ext cx="7750402" cy="631959"/>
          </a:xfrm>
        </p:spPr>
        <p:txBody>
          <a:bodyPr>
            <a:normAutofit/>
          </a:bodyPr>
          <a:lstStyle/>
          <a:p>
            <a:r>
              <a:rPr lang="fi-FI" sz="3200" b="1" kern="1200" spc="-150">
                <a:solidFill>
                  <a:schemeClr val="tx2"/>
                </a:solidFill>
                <a:latin typeface="Open Sans" panose="020B0606030504020204" pitchFamily="34" charset="0"/>
              </a:rPr>
              <a:t>Iso-Kuloveden tulvakartoitus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10485E1-900C-4505-8225-9A83A6E21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591" y="2157882"/>
            <a:ext cx="5331326" cy="434384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000" kern="1200">
                <a:solidFill>
                  <a:schemeClr val="tx2"/>
                </a:solidFill>
                <a:latin typeface="Open Sans" panose="020B0606030504020204" pitchFamily="34" charset="0"/>
              </a:rPr>
              <a:t>Kartoitettu, mitkä alueet ja kohteet altistuvat tulville.</a:t>
            </a:r>
          </a:p>
          <a:p>
            <a:endParaRPr lang="fi-FI" sz="2000" kern="1200">
              <a:solidFill>
                <a:schemeClr val="tx2"/>
              </a:solidFill>
              <a:latin typeface="Open Sans" panose="020B0606030504020204" pitchFamily="34" charset="0"/>
            </a:endParaRPr>
          </a:p>
          <a:p>
            <a:endParaRPr lang="fi-FI" sz="2000" kern="1200">
              <a:solidFill>
                <a:schemeClr val="tx2"/>
              </a:solidFill>
              <a:latin typeface="Open Sans" panose="020B0606030504020204" pitchFamily="34" charset="0"/>
            </a:endParaRPr>
          </a:p>
          <a:p>
            <a:endParaRPr lang="fi-FI" sz="2000" kern="1200">
              <a:solidFill>
                <a:schemeClr val="tx2"/>
              </a:solidFill>
              <a:latin typeface="Open Sans" panose="020B0606030504020204" pitchFamily="34" charset="0"/>
            </a:endParaRPr>
          </a:p>
          <a:p>
            <a:endParaRPr lang="fi-FI" sz="2000" kern="1200">
              <a:solidFill>
                <a:schemeClr val="tx2"/>
              </a:solidFill>
              <a:latin typeface="Open Sans" panose="020B0606030504020204" pitchFamily="34" charset="0"/>
            </a:endParaRPr>
          </a:p>
          <a:p>
            <a:endParaRPr lang="fi-FI" sz="2000" kern="1200">
              <a:solidFill>
                <a:schemeClr val="tx2"/>
              </a:solidFill>
              <a:latin typeface="Open Sans" panose="020B0606030504020204" pitchFamily="34" charset="0"/>
            </a:endParaRPr>
          </a:p>
          <a:p>
            <a:endParaRPr lang="fi-FI" sz="2000" kern="1200">
              <a:solidFill>
                <a:schemeClr val="tx2"/>
              </a:solidFill>
              <a:latin typeface="Open Sans" panose="020B0606030504020204" pitchFamily="34" charset="0"/>
            </a:endParaRPr>
          </a:p>
          <a:p>
            <a:r>
              <a:rPr lang="fi-FI" sz="2000" kern="1200">
                <a:solidFill>
                  <a:schemeClr val="tx2"/>
                </a:solidFill>
                <a:latin typeface="Open Sans" panose="020B0606030504020204" pitchFamily="34" charset="0"/>
              </a:rPr>
              <a:t>Mahdollistaa myös vaikutusketjujen tunnistamisen – esim. maantien katkeamisella vaikutuksia yrityksiin ja logistiikkaan.</a:t>
            </a:r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DC3C4550-0F62-4DB8-8525-8FAAB9E3E6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3516" y="2877984"/>
            <a:ext cx="3189179" cy="2102945"/>
          </a:xfrm>
          <a:prstGeom prst="rect">
            <a:avLst/>
          </a:prstGeom>
        </p:spPr>
      </p:pic>
      <p:cxnSp>
        <p:nvCxnSpPr>
          <p:cNvPr id="4" name="Yhdistin: Kaareva 3">
            <a:extLst>
              <a:ext uri="{FF2B5EF4-FFF2-40B4-BE49-F238E27FC236}">
                <a16:creationId xmlns:a16="http://schemas.microsoft.com/office/drawing/2014/main" id="{AFE37746-56D0-45AB-A356-CB0609CC220E}"/>
              </a:ext>
            </a:extLst>
          </p:cNvPr>
          <p:cNvCxnSpPr>
            <a:cxnSpLocks/>
          </p:cNvCxnSpPr>
          <p:nvPr/>
        </p:nvCxnSpPr>
        <p:spPr>
          <a:xfrm>
            <a:off x="4941870" y="5250094"/>
            <a:ext cx="3715896" cy="630423"/>
          </a:xfrm>
          <a:prstGeom prst="curvedConnector3">
            <a:avLst>
              <a:gd name="adj1" fmla="val 42884"/>
            </a:avLst>
          </a:prstGeom>
          <a:ln w="38100">
            <a:solidFill>
              <a:srgbClr val="FFCC00"/>
            </a:solidFill>
            <a:tailEnd type="triangle"/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llipsi 12">
            <a:extLst>
              <a:ext uri="{FF2B5EF4-FFF2-40B4-BE49-F238E27FC236}">
                <a16:creationId xmlns:a16="http://schemas.microsoft.com/office/drawing/2014/main" id="{C06B7FB5-B19A-4A71-B2FE-54D758662AFA}"/>
              </a:ext>
            </a:extLst>
          </p:cNvPr>
          <p:cNvSpPr/>
          <p:nvPr/>
        </p:nvSpPr>
        <p:spPr>
          <a:xfrm rot="15189146">
            <a:off x="9636176" y="-1663486"/>
            <a:ext cx="3003640" cy="4273339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solidFill>
              <a:srgbClr val="FFFF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4C93998D-8236-40B0-962C-241FC24AE560}"/>
              </a:ext>
            </a:extLst>
          </p:cNvPr>
          <p:cNvSpPr/>
          <p:nvPr/>
        </p:nvSpPr>
        <p:spPr>
          <a:xfrm>
            <a:off x="8866597" y="387064"/>
            <a:ext cx="36112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Altistuminen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Esim. tulvariskialueella asuminen, lämpösaarekkeet, pohjavesialue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3CA16F49-DE4C-4F59-B893-4FD65ECBB84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09809" y="749756"/>
            <a:ext cx="3256748" cy="1038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651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Ellipsi 20">
            <a:extLst>
              <a:ext uri="{FF2B5EF4-FFF2-40B4-BE49-F238E27FC236}">
                <a16:creationId xmlns:a16="http://schemas.microsoft.com/office/drawing/2014/main" id="{6B89104D-ADFB-41A8-8886-EEBD6E236412}"/>
              </a:ext>
            </a:extLst>
          </p:cNvPr>
          <p:cNvSpPr/>
          <p:nvPr/>
        </p:nvSpPr>
        <p:spPr>
          <a:xfrm rot="15189146">
            <a:off x="9636176" y="-1663486"/>
            <a:ext cx="3003640" cy="4273339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solidFill>
              <a:srgbClr val="FFFF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1EB7DA7D-5483-4452-AA0B-22E7214F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400">
                <a:solidFill>
                  <a:schemeClr val="tx1"/>
                </a:solidFill>
              </a:rPr>
              <a:t>Altistumisen tunnistaminen ja ryhmittely </a:t>
            </a:r>
            <a:br>
              <a:rPr lang="fi-FI" sz="2400">
                <a:solidFill>
                  <a:schemeClr val="tx1"/>
                </a:solidFill>
              </a:rPr>
            </a:br>
            <a:r>
              <a:rPr lang="fi-FI" sz="2400">
                <a:solidFill>
                  <a:schemeClr val="tx1"/>
                </a:solidFill>
              </a:rPr>
              <a:t>– vesihuollon esimerkki</a:t>
            </a:r>
            <a:endParaRPr lang="fi-FI" sz="3700">
              <a:solidFill>
                <a:schemeClr val="tx1"/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D3C6D66-B685-434D-B17F-B59DACD2E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 </a:t>
            </a:r>
            <a:fld id="{4B3ABE4D-E3AA-DE44-821B-852CBCAB171A}" type="slidenum"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A86B2F1-06EE-4DD9-BA71-ABBA2EE315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Esityksen alatunniste tässä</a:t>
            </a:r>
          </a:p>
        </p:txBody>
      </p:sp>
      <p:graphicFrame>
        <p:nvGraphicFramePr>
          <p:cNvPr id="2" name="Taulukko 1">
            <a:extLst>
              <a:ext uri="{FF2B5EF4-FFF2-40B4-BE49-F238E27FC236}">
                <a16:creationId xmlns:a16="http://schemas.microsoft.com/office/drawing/2014/main" id="{7EC21000-15B3-4257-AFF8-1F2518B752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831485"/>
              </p:ext>
            </p:extLst>
          </p:nvPr>
        </p:nvGraphicFramePr>
        <p:xfrm>
          <a:off x="922350" y="2017844"/>
          <a:ext cx="10636236" cy="3928828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4140445">
                  <a:extLst>
                    <a:ext uri="{9D8B030D-6E8A-4147-A177-3AD203B41FA5}">
                      <a16:colId xmlns:a16="http://schemas.microsoft.com/office/drawing/2014/main" val="3686235826"/>
                    </a:ext>
                  </a:extLst>
                </a:gridCol>
                <a:gridCol w="6495791">
                  <a:extLst>
                    <a:ext uri="{9D8B030D-6E8A-4147-A177-3AD203B41FA5}">
                      <a16:colId xmlns:a16="http://schemas.microsoft.com/office/drawing/2014/main" val="3021023739"/>
                    </a:ext>
                  </a:extLst>
                </a:gridCol>
              </a:tblGrid>
              <a:tr h="552643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Tunnistettu arvoryhmä</a:t>
                      </a:r>
                      <a:endParaRPr lang="fi-FI" sz="18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Esimerkki</a:t>
                      </a:r>
                      <a:endParaRPr lang="fi-FI" sz="18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4986574"/>
                  </a:ext>
                </a:extLst>
              </a:tr>
              <a:tr h="675237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Ihmisten terveys ja hyvinvointi</a:t>
                      </a:r>
                      <a:endParaRPr lang="fi-FI" sz="1800">
                        <a:effectLst/>
                      </a:endParaRPr>
                    </a:p>
                  </a:txBody>
                  <a:tcPr marL="63500" marR="63500" marT="63500" marB="63500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i-FI" sz="1800">
                        <a:effectLst/>
                      </a:endParaRPr>
                    </a:p>
                  </a:txBody>
                  <a:tcPr marL="63500" marR="63500" marT="63500" marB="63500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062625819"/>
                  </a:ext>
                </a:extLst>
              </a:tr>
              <a:tr h="675237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Yhteiskunnan toiminnot</a:t>
                      </a:r>
                      <a:endParaRPr lang="fi-FI" sz="18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i-FI" sz="180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402347076"/>
                  </a:ext>
                </a:extLst>
              </a:tr>
              <a:tr h="675237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Rakennettu ympäristö</a:t>
                      </a:r>
                      <a:endParaRPr lang="fi-FI" sz="18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i-FI" sz="180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3906574740"/>
                  </a:ext>
                </a:extLst>
              </a:tr>
              <a:tr h="675237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Talous</a:t>
                      </a:r>
                      <a:endParaRPr lang="fi-FI" sz="18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i-FI" sz="1800"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014628787"/>
                  </a:ext>
                </a:extLst>
              </a:tr>
              <a:tr h="675237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Luonto</a:t>
                      </a:r>
                      <a:endParaRPr lang="fi-FI" sz="18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i-FI" sz="1800"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755795168"/>
                  </a:ext>
                </a:extLst>
              </a:tr>
            </a:tbl>
          </a:graphicData>
        </a:graphic>
      </p:graphicFrame>
      <p:sp>
        <p:nvSpPr>
          <p:cNvPr id="3" name="Ellipsi 2">
            <a:extLst>
              <a:ext uri="{FF2B5EF4-FFF2-40B4-BE49-F238E27FC236}">
                <a16:creationId xmlns:a16="http://schemas.microsoft.com/office/drawing/2014/main" id="{CFEAF5E4-396D-4A86-8337-749C11FB74B5}"/>
              </a:ext>
            </a:extLst>
          </p:cNvPr>
          <p:cNvSpPr/>
          <p:nvPr/>
        </p:nvSpPr>
        <p:spPr>
          <a:xfrm>
            <a:off x="8229600" y="2600069"/>
            <a:ext cx="636997" cy="606175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b="1"/>
              <a:t>1</a:t>
            </a:r>
            <a:endParaRPr lang="fi-FI" b="1"/>
          </a:p>
        </p:txBody>
      </p:sp>
      <p:sp>
        <p:nvSpPr>
          <p:cNvPr id="7" name="Ellipsi 6">
            <a:extLst>
              <a:ext uri="{FF2B5EF4-FFF2-40B4-BE49-F238E27FC236}">
                <a16:creationId xmlns:a16="http://schemas.microsoft.com/office/drawing/2014/main" id="{7A223A1A-6A2B-4C1D-8529-8617692C7742}"/>
              </a:ext>
            </a:extLst>
          </p:cNvPr>
          <p:cNvSpPr/>
          <p:nvPr/>
        </p:nvSpPr>
        <p:spPr>
          <a:xfrm>
            <a:off x="9785351" y="3282909"/>
            <a:ext cx="636997" cy="606175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b="1"/>
              <a:t>2</a:t>
            </a:r>
            <a:endParaRPr lang="fi-FI" b="1"/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37E9EA5C-426A-4C50-A811-27B45461AEB2}"/>
              </a:ext>
            </a:extLst>
          </p:cNvPr>
          <p:cNvSpPr/>
          <p:nvPr/>
        </p:nvSpPr>
        <p:spPr>
          <a:xfrm>
            <a:off x="10391524" y="5301518"/>
            <a:ext cx="636997" cy="606175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b="1"/>
              <a:t>3</a:t>
            </a:r>
            <a:endParaRPr lang="fi-FI" b="1"/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9C50EB74-3699-458B-8AC1-1C3CB079C383}"/>
              </a:ext>
            </a:extLst>
          </p:cNvPr>
          <p:cNvSpPr/>
          <p:nvPr/>
        </p:nvSpPr>
        <p:spPr>
          <a:xfrm>
            <a:off x="7448019" y="3950728"/>
            <a:ext cx="636997" cy="606175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b="1"/>
              <a:t>4</a:t>
            </a:r>
            <a:endParaRPr lang="fi-FI" b="1"/>
          </a:p>
        </p:txBody>
      </p:sp>
      <p:sp>
        <p:nvSpPr>
          <p:cNvPr id="10" name="Ellipsi 9">
            <a:extLst>
              <a:ext uri="{FF2B5EF4-FFF2-40B4-BE49-F238E27FC236}">
                <a16:creationId xmlns:a16="http://schemas.microsoft.com/office/drawing/2014/main" id="{7444B1CD-93BF-4202-87D4-867496BA231B}"/>
              </a:ext>
            </a:extLst>
          </p:cNvPr>
          <p:cNvSpPr/>
          <p:nvPr/>
        </p:nvSpPr>
        <p:spPr>
          <a:xfrm>
            <a:off x="8762143" y="4611208"/>
            <a:ext cx="636997" cy="606175"/>
          </a:xfrm>
          <a:prstGeom prst="ellipse">
            <a:avLst/>
          </a:prstGeom>
          <a:solidFill>
            <a:schemeClr val="accent3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2400" b="1"/>
              <a:t>5</a:t>
            </a:r>
            <a:endParaRPr lang="fi-FI" b="1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FC9D68B0-9EFC-4EF9-A380-6561B72B04FB}"/>
              </a:ext>
            </a:extLst>
          </p:cNvPr>
          <p:cNvSpPr txBox="1"/>
          <p:nvPr/>
        </p:nvSpPr>
        <p:spPr>
          <a:xfrm>
            <a:off x="5095982" y="2600069"/>
            <a:ext cx="63905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 b="0" u="none" strike="noStrike">
                <a:solidFill>
                  <a:srgbClr val="000000"/>
                </a:solidFill>
                <a:effectLst/>
              </a:rPr>
              <a:t>Vedenkäyttäjien terveys</a:t>
            </a:r>
            <a:endParaRPr lang="fi-FI">
              <a:effectLst/>
            </a:endParaRPr>
          </a:p>
        </p:txBody>
      </p:sp>
      <p:sp>
        <p:nvSpPr>
          <p:cNvPr id="12" name="Tekstiruutu 11">
            <a:extLst>
              <a:ext uri="{FF2B5EF4-FFF2-40B4-BE49-F238E27FC236}">
                <a16:creationId xmlns:a16="http://schemas.microsoft.com/office/drawing/2014/main" id="{78818CBA-7942-4E7E-93C9-781C52539C22}"/>
              </a:ext>
            </a:extLst>
          </p:cNvPr>
          <p:cNvSpPr txBox="1"/>
          <p:nvPr/>
        </p:nvSpPr>
        <p:spPr>
          <a:xfrm>
            <a:off x="5104543" y="3302840"/>
            <a:ext cx="63905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 fontAlgn="t">
              <a:spcBef>
                <a:spcPts val="0"/>
              </a:spcBef>
              <a:spcAft>
                <a:spcPts val="0"/>
              </a:spcAft>
            </a:pPr>
            <a:r>
              <a:rPr lang="fi-FI" sz="1800" b="0" u="none" strike="noStrike">
                <a:solidFill>
                  <a:srgbClr val="000000"/>
                </a:solidFill>
                <a:effectLst/>
              </a:rPr>
              <a:t>Vesihuollon toimivuus (esim. sairaalat)</a:t>
            </a:r>
            <a:endParaRPr lang="fi-FI" sz="1800">
              <a:effectLst/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6B81F9AE-AE60-4BEC-9A1B-ACC8D21CC099}"/>
              </a:ext>
            </a:extLst>
          </p:cNvPr>
          <p:cNvSpPr txBox="1"/>
          <p:nvPr/>
        </p:nvSpPr>
        <p:spPr>
          <a:xfrm>
            <a:off x="5106416" y="3975192"/>
            <a:ext cx="63905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 fontAlgn="t">
              <a:spcBef>
                <a:spcPts val="0"/>
              </a:spcBef>
              <a:spcAft>
                <a:spcPts val="0"/>
              </a:spcAft>
            </a:pPr>
            <a:r>
              <a:rPr lang="fi-FI" sz="1800" b="0" u="none" strike="noStrike">
                <a:solidFill>
                  <a:srgbClr val="000000"/>
                </a:solidFill>
                <a:effectLst/>
              </a:rPr>
              <a:t>Puhdistamot, putkisto</a:t>
            </a:r>
            <a:endParaRPr lang="fi-FI" sz="1800">
              <a:effectLst/>
            </a:endParaRPr>
          </a:p>
        </p:txBody>
      </p:sp>
      <p:sp>
        <p:nvSpPr>
          <p:cNvPr id="15" name="Tekstiruutu 14">
            <a:extLst>
              <a:ext uri="{FF2B5EF4-FFF2-40B4-BE49-F238E27FC236}">
                <a16:creationId xmlns:a16="http://schemas.microsoft.com/office/drawing/2014/main" id="{E142FEE4-73F6-452E-9552-CCFF0C878029}"/>
              </a:ext>
            </a:extLst>
          </p:cNvPr>
          <p:cNvSpPr txBox="1"/>
          <p:nvPr/>
        </p:nvSpPr>
        <p:spPr>
          <a:xfrm>
            <a:off x="5095982" y="4644546"/>
            <a:ext cx="63905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 fontAlgn="t">
              <a:spcBef>
                <a:spcPts val="0"/>
              </a:spcBef>
              <a:spcAft>
                <a:spcPts val="0"/>
              </a:spcAft>
            </a:pPr>
            <a:r>
              <a:rPr lang="fi-FI" sz="1800" b="0" u="none" strike="noStrike">
                <a:solidFill>
                  <a:srgbClr val="000000"/>
                </a:solidFill>
                <a:effectLst/>
              </a:rPr>
              <a:t>Vedenkäyttäjien talous, laitokset</a:t>
            </a:r>
            <a:endParaRPr lang="fi-FI" sz="1800">
              <a:effectLst/>
            </a:endParaRPr>
          </a:p>
        </p:txBody>
      </p:sp>
      <p:sp>
        <p:nvSpPr>
          <p:cNvPr id="16" name="Tekstiruutu 15">
            <a:extLst>
              <a:ext uri="{FF2B5EF4-FFF2-40B4-BE49-F238E27FC236}">
                <a16:creationId xmlns:a16="http://schemas.microsoft.com/office/drawing/2014/main" id="{152BA607-1FA3-4A42-AC0F-DE330875CD14}"/>
              </a:ext>
            </a:extLst>
          </p:cNvPr>
          <p:cNvSpPr txBox="1"/>
          <p:nvPr/>
        </p:nvSpPr>
        <p:spPr>
          <a:xfrm>
            <a:off x="5094269" y="5309449"/>
            <a:ext cx="639052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rtl="0" fontAlgn="t">
              <a:spcBef>
                <a:spcPts val="0"/>
              </a:spcBef>
              <a:spcAft>
                <a:spcPts val="0"/>
              </a:spcAft>
            </a:pPr>
            <a:r>
              <a:rPr lang="fi-FI" sz="1800" b="0" u="none" strike="noStrike">
                <a:solidFill>
                  <a:srgbClr val="000000"/>
                </a:solidFill>
                <a:effectLst/>
              </a:rPr>
              <a:t>Vesistöjen hyvä tila</a:t>
            </a:r>
            <a:endParaRPr lang="fi-FI" sz="1800">
              <a:effectLst/>
              <a:highlight>
                <a:srgbClr val="FFFF00"/>
              </a:highlight>
            </a:endParaRP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E0398DAA-A7EF-46CC-9ED6-FE4AFADFE317}"/>
              </a:ext>
            </a:extLst>
          </p:cNvPr>
          <p:cNvSpPr/>
          <p:nvPr/>
        </p:nvSpPr>
        <p:spPr>
          <a:xfrm>
            <a:off x="8866597" y="387064"/>
            <a:ext cx="36112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Altistuminen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Esim. tulvariskialueella asuminen, lämpösaarekkeet, pohjavesialue</a:t>
            </a:r>
          </a:p>
        </p:txBody>
      </p:sp>
    </p:spTree>
    <p:extLst>
      <p:ext uri="{BB962C8B-B14F-4D97-AF65-F5344CB8AC3E}">
        <p14:creationId xmlns:p14="http://schemas.microsoft.com/office/powerpoint/2010/main" val="1673804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  <p:bldP spid="10" grpId="0" animBg="1"/>
      <p:bldP spid="4" grpId="0"/>
      <p:bldP spid="12" grpId="0"/>
      <p:bldP spid="14" grpId="0"/>
      <p:bldP spid="15" grpId="0"/>
      <p:bldP spid="1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llipsi 12">
            <a:extLst>
              <a:ext uri="{FF2B5EF4-FFF2-40B4-BE49-F238E27FC236}">
                <a16:creationId xmlns:a16="http://schemas.microsoft.com/office/drawing/2014/main" id="{E1E333C2-2D89-414A-B329-93661558A76D}"/>
              </a:ext>
            </a:extLst>
          </p:cNvPr>
          <p:cNvSpPr/>
          <p:nvPr/>
        </p:nvSpPr>
        <p:spPr>
          <a:xfrm rot="15189146">
            <a:off x="9636176" y="-1663486"/>
            <a:ext cx="3003640" cy="4273339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solidFill>
              <a:srgbClr val="FFFF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4CBBF53E-4620-4D6F-85F6-AFDE8F55A858}"/>
              </a:ext>
            </a:extLst>
          </p:cNvPr>
          <p:cNvSpPr/>
          <p:nvPr/>
        </p:nvSpPr>
        <p:spPr>
          <a:xfrm>
            <a:off x="482600" y="5977356"/>
            <a:ext cx="3098800" cy="6477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ulukko 6">
            <a:extLst>
              <a:ext uri="{FF2B5EF4-FFF2-40B4-BE49-F238E27FC236}">
                <a16:creationId xmlns:a16="http://schemas.microsoft.com/office/drawing/2014/main" id="{7BFE059A-51B2-4726-A8BB-2372668D6E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3628438"/>
              </p:ext>
            </p:extLst>
          </p:nvPr>
        </p:nvGraphicFramePr>
        <p:xfrm>
          <a:off x="264488" y="1402895"/>
          <a:ext cx="8912380" cy="4487111"/>
        </p:xfrm>
        <a:graphic>
          <a:graphicData uri="http://schemas.openxmlformats.org/drawingml/2006/table">
            <a:tbl>
              <a:tblPr>
                <a:tableStyleId>{0505E3EF-67EA-436B-97B2-0124C06EBD24}</a:tableStyleId>
              </a:tblPr>
              <a:tblGrid>
                <a:gridCol w="2986288">
                  <a:extLst>
                    <a:ext uri="{9D8B030D-6E8A-4147-A177-3AD203B41FA5}">
                      <a16:colId xmlns:a16="http://schemas.microsoft.com/office/drawing/2014/main" val="3686235826"/>
                    </a:ext>
                  </a:extLst>
                </a:gridCol>
                <a:gridCol w="1975364">
                  <a:extLst>
                    <a:ext uri="{9D8B030D-6E8A-4147-A177-3AD203B41FA5}">
                      <a16:colId xmlns:a16="http://schemas.microsoft.com/office/drawing/2014/main" val="3505417648"/>
                    </a:ext>
                  </a:extLst>
                </a:gridCol>
                <a:gridCol w="1975364">
                  <a:extLst>
                    <a:ext uri="{9D8B030D-6E8A-4147-A177-3AD203B41FA5}">
                      <a16:colId xmlns:a16="http://schemas.microsoft.com/office/drawing/2014/main" val="1579544960"/>
                    </a:ext>
                  </a:extLst>
                </a:gridCol>
                <a:gridCol w="1975364">
                  <a:extLst>
                    <a:ext uri="{9D8B030D-6E8A-4147-A177-3AD203B41FA5}">
                      <a16:colId xmlns:a16="http://schemas.microsoft.com/office/drawing/2014/main" val="1212055220"/>
                    </a:ext>
                  </a:extLst>
                </a:gridCol>
              </a:tblGrid>
              <a:tr h="431529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i-FI" sz="15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sz="24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Vaaratekijä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i-FI" sz="1500">
                        <a:ln>
                          <a:solidFill>
                            <a:sysClr val="windowText" lastClr="000000"/>
                          </a:solidFill>
                        </a:ln>
                        <a:effectLst/>
                      </a:endParaRPr>
                    </a:p>
                  </a:txBody>
                  <a:tcPr marL="63500" marR="63500" marT="63500" marB="63500"/>
                </a:tc>
                <a:tc hMerge="1">
                  <a:txBody>
                    <a:bodyPr/>
                    <a:lstStyle/>
                    <a:p>
                      <a:pPr algn="ctr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i-FI" sz="1500">
                        <a:ln>
                          <a:solidFill>
                            <a:sysClr val="windowText" lastClr="000000"/>
                          </a:solidFill>
                        </a:ln>
                        <a:effectLst/>
                      </a:endParaRPr>
                    </a:p>
                  </a:txBody>
                  <a:tcPr marL="63500" marR="63500" marT="63500" marB="63500"/>
                </a:tc>
                <a:extLst>
                  <a:ext uri="{0D108BD9-81ED-4DB2-BD59-A6C34878D82A}">
                    <a16:rowId xmlns:a16="http://schemas.microsoft.com/office/drawing/2014/main" val="4080938281"/>
                  </a:ext>
                </a:extLst>
              </a:tr>
              <a:tr h="761847"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sz="1800" b="1" u="none" strike="noStrike">
                          <a:solidFill>
                            <a:schemeClr val="bg1"/>
                          </a:solidFill>
                          <a:effectLst/>
                        </a:rPr>
                        <a:t>Arvot</a:t>
                      </a:r>
                      <a:endParaRPr lang="fi-FI" sz="180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sz="18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Toiminta-ympäristön muutos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sz="18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Helle, lämpötilan nousu ja kuivuus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sz="18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Sadannan lisääntyminen, tulvat, talousveden saastuminen</a:t>
                      </a:r>
                    </a:p>
                  </a:txBody>
                  <a:tcPr marL="63500" marR="63500" marT="63500" marB="6350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4986574"/>
                  </a:ext>
                </a:extLst>
              </a:tr>
              <a:tr h="831917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Vedenkäyttäjien terveys</a:t>
                      </a:r>
                      <a:endParaRPr lang="fi-FI" sz="1800">
                        <a:effectLst/>
                      </a:endParaRPr>
                    </a:p>
                  </a:txBody>
                  <a:tcPr marL="63500" marR="63500" marT="63500" marB="63500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i-FI" sz="1050" b="0">
                        <a:ln>
                          <a:solidFill>
                            <a:sysClr val="windowText" lastClr="000000"/>
                          </a:solidFill>
                        </a:ln>
                        <a:effectLst/>
                      </a:endParaRPr>
                    </a:p>
                  </a:txBody>
                  <a:tcPr marL="63500" marR="63500" marT="63500" marB="63500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i-FI" sz="1500">
                        <a:ln>
                          <a:solidFill>
                            <a:sysClr val="windowText" lastClr="000000"/>
                          </a:solidFill>
                        </a:ln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63500" marR="63500" marT="63500" marB="63500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CC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i-FI" sz="1500">
                        <a:ln>
                          <a:solidFill>
                            <a:sysClr val="windowText" lastClr="000000"/>
                          </a:solidFill>
                        </a:ln>
                        <a:effectLst/>
                      </a:endParaRPr>
                    </a:p>
                  </a:txBody>
                  <a:tcPr marL="63500" marR="63500" marT="63500" marB="63500">
                    <a:lnT w="12700" cap="flat" cmpd="sng" algn="ctr">
                      <a:solidFill>
                        <a:schemeClr val="accent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2625819"/>
                  </a:ext>
                </a:extLst>
              </a:tr>
              <a:tr h="831917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Vesihuollon toimivuus</a:t>
                      </a:r>
                      <a:endParaRPr lang="fi-FI" sz="1800">
                        <a:effectLst/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i-FI" sz="1500">
                        <a:ln>
                          <a:solidFill>
                            <a:sysClr val="windowText" lastClr="000000"/>
                          </a:solidFill>
                        </a:ln>
                        <a:effectLst/>
                      </a:endParaRPr>
                    </a:p>
                  </a:txBody>
                  <a:tcPr marL="63500" marR="63500" marT="63500" marB="6350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i-FI" sz="1500">
                        <a:ln>
                          <a:solidFill>
                            <a:sysClr val="windowText" lastClr="000000"/>
                          </a:solidFill>
                        </a:ln>
                        <a:effectLst/>
                      </a:endParaRPr>
                    </a:p>
                  </a:txBody>
                  <a:tcPr marL="63500" marR="63500" marT="63500" marB="63500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i-FI" sz="1500">
                        <a:ln>
                          <a:solidFill>
                            <a:sysClr val="windowText" lastClr="000000"/>
                          </a:solidFill>
                        </a:ln>
                        <a:effectLst/>
                      </a:endParaRPr>
                    </a:p>
                  </a:txBody>
                  <a:tcPr marL="63500" marR="63500" marT="63500" marB="6350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2347076"/>
                  </a:ext>
                </a:extLst>
              </a:tr>
              <a:tr h="831917"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sz="1800" b="0" u="none" strike="noStrike">
                          <a:solidFill>
                            <a:srgbClr val="000000"/>
                          </a:solidFill>
                          <a:effectLst/>
                        </a:rPr>
                        <a:t>Vesistöjen hyvä tila</a:t>
                      </a:r>
                      <a:endParaRPr lang="fi-FI" sz="1800">
                        <a:effectLst/>
                        <a:highlight>
                          <a:srgbClr val="FFFF00"/>
                        </a:highlight>
                      </a:endParaRPr>
                    </a:p>
                  </a:txBody>
                  <a:tcPr marL="63500" marR="63500" marT="63500" marB="63500"/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i-FI" sz="1500">
                        <a:ln>
                          <a:solidFill>
                            <a:sysClr val="windowText" lastClr="000000"/>
                          </a:solidFill>
                        </a:ln>
                        <a:effectLst/>
                      </a:endParaRPr>
                    </a:p>
                  </a:txBody>
                  <a:tcPr marL="63500" marR="63500" marT="63500" marB="6350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i-FI" sz="1500">
                        <a:ln>
                          <a:solidFill>
                            <a:sysClr val="windowText" lastClr="000000"/>
                          </a:solidFill>
                        </a:ln>
                        <a:effectLst/>
                      </a:endParaRPr>
                    </a:p>
                  </a:txBody>
                  <a:tcPr marL="63500" marR="63500" marT="63500" marB="63500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fi-FI" sz="1500">
                        <a:ln>
                          <a:solidFill>
                            <a:sysClr val="windowText" lastClr="000000"/>
                          </a:solidFill>
                        </a:ln>
                        <a:effectLst/>
                      </a:endParaRPr>
                    </a:p>
                  </a:txBody>
                  <a:tcPr marL="63500" marR="63500" marT="63500" marB="63500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7343035"/>
                  </a:ext>
                </a:extLst>
              </a:tr>
            </a:tbl>
          </a:graphicData>
        </a:graphic>
      </p:graphicFrame>
      <p:sp>
        <p:nvSpPr>
          <p:cNvPr id="4" name="Otsikko 3">
            <a:extLst>
              <a:ext uri="{FF2B5EF4-FFF2-40B4-BE49-F238E27FC236}">
                <a16:creationId xmlns:a16="http://schemas.microsoft.com/office/drawing/2014/main" id="{1B6FF7D7-8EAC-4836-963A-AE796B824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488" y="232944"/>
            <a:ext cx="10636236" cy="1119501"/>
          </a:xfrm>
        </p:spPr>
        <p:txBody>
          <a:bodyPr/>
          <a:lstStyle/>
          <a:p>
            <a:r>
              <a:rPr lang="fi-FI"/>
              <a:t>Mille vaaratekijälle arvo altistuu</a:t>
            </a:r>
          </a:p>
        </p:txBody>
      </p:sp>
      <p:sp>
        <p:nvSpPr>
          <p:cNvPr id="5" name="Ellipsi 4">
            <a:extLst>
              <a:ext uri="{FF2B5EF4-FFF2-40B4-BE49-F238E27FC236}">
                <a16:creationId xmlns:a16="http://schemas.microsoft.com/office/drawing/2014/main" id="{B15FA583-0691-4B51-8841-B644321E4A7A}"/>
              </a:ext>
            </a:extLst>
          </p:cNvPr>
          <p:cNvSpPr/>
          <p:nvPr/>
        </p:nvSpPr>
        <p:spPr>
          <a:xfrm>
            <a:off x="3015132" y="3929846"/>
            <a:ext cx="2383605" cy="1437909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0" name="Ellipsi 9">
            <a:extLst>
              <a:ext uri="{FF2B5EF4-FFF2-40B4-BE49-F238E27FC236}">
                <a16:creationId xmlns:a16="http://schemas.microsoft.com/office/drawing/2014/main" id="{E4CF6D25-72D6-4C61-9B42-19A4B75C7F9D}"/>
              </a:ext>
            </a:extLst>
          </p:cNvPr>
          <p:cNvSpPr/>
          <p:nvPr/>
        </p:nvSpPr>
        <p:spPr>
          <a:xfrm>
            <a:off x="6957578" y="3138500"/>
            <a:ext cx="2383605" cy="1437909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1" name="Ellipsi 10">
            <a:extLst>
              <a:ext uri="{FF2B5EF4-FFF2-40B4-BE49-F238E27FC236}">
                <a16:creationId xmlns:a16="http://schemas.microsoft.com/office/drawing/2014/main" id="{9A95787B-E45D-4D1F-A01D-409C722FEA01}"/>
              </a:ext>
            </a:extLst>
          </p:cNvPr>
          <p:cNvSpPr/>
          <p:nvPr/>
        </p:nvSpPr>
        <p:spPr>
          <a:xfrm>
            <a:off x="4986355" y="3879396"/>
            <a:ext cx="2383605" cy="1466417"/>
          </a:xfrm>
          <a:prstGeom prst="ellipse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1343B565-FCBD-47A1-94E4-D90878007ED5}"/>
              </a:ext>
            </a:extLst>
          </p:cNvPr>
          <p:cNvSpPr/>
          <p:nvPr/>
        </p:nvSpPr>
        <p:spPr>
          <a:xfrm>
            <a:off x="8866597" y="387064"/>
            <a:ext cx="36112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Altistuminen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Esim. tulvariskialueella asuminen, lämpösaarekkeet, pohjavesialue</a:t>
            </a:r>
          </a:p>
        </p:txBody>
      </p:sp>
      <p:graphicFrame>
        <p:nvGraphicFramePr>
          <p:cNvPr id="3" name="Taulukko 3">
            <a:extLst>
              <a:ext uri="{FF2B5EF4-FFF2-40B4-BE49-F238E27FC236}">
                <a16:creationId xmlns:a16="http://schemas.microsoft.com/office/drawing/2014/main" id="{85FB31AC-744B-4DA0-A550-57A8D9FB74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5038394"/>
              </p:ext>
            </p:extLst>
          </p:nvPr>
        </p:nvGraphicFramePr>
        <p:xfrm>
          <a:off x="9459935" y="2066566"/>
          <a:ext cx="2540000" cy="315976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525392">
                  <a:extLst>
                    <a:ext uri="{9D8B030D-6E8A-4147-A177-3AD203B41FA5}">
                      <a16:colId xmlns:a16="http://schemas.microsoft.com/office/drawing/2014/main" val="3932368353"/>
                    </a:ext>
                  </a:extLst>
                </a:gridCol>
                <a:gridCol w="1014608">
                  <a:extLst>
                    <a:ext uri="{9D8B030D-6E8A-4147-A177-3AD203B41FA5}">
                      <a16:colId xmlns:a16="http://schemas.microsoft.com/office/drawing/2014/main" val="3971012881"/>
                    </a:ext>
                  </a:extLst>
                </a:gridCol>
              </a:tblGrid>
              <a:tr h="457781">
                <a:tc gridSpan="2">
                  <a:txBody>
                    <a:bodyPr/>
                    <a:lstStyle/>
                    <a:p>
                      <a:pPr algn="ctr"/>
                      <a:r>
                        <a:rPr lang="fi-FI" sz="2000"/>
                        <a:t>Altistumisen määrä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fi-FI"/>
                        <a:t>Altistumisen määrä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867962"/>
                  </a:ext>
                </a:extLst>
              </a:tr>
              <a:tr h="666982">
                <a:tc>
                  <a:txBody>
                    <a:bodyPr/>
                    <a:lstStyle/>
                    <a:p>
                      <a:r>
                        <a:rPr lang="fi-FI" sz="2000"/>
                        <a:t>Korkea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0918003"/>
                  </a:ext>
                </a:extLst>
              </a:tr>
              <a:tr h="666982">
                <a:tc>
                  <a:txBody>
                    <a:bodyPr/>
                    <a:lstStyle/>
                    <a:p>
                      <a:r>
                        <a:rPr lang="fi-FI" sz="2000"/>
                        <a:t>Keskitaso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8402228"/>
                  </a:ext>
                </a:extLst>
              </a:tr>
              <a:tr h="666982">
                <a:tc>
                  <a:txBody>
                    <a:bodyPr/>
                    <a:lstStyle/>
                    <a:p>
                      <a:r>
                        <a:rPr lang="fi-FI" sz="2000"/>
                        <a:t>Matala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6178240"/>
                  </a:ext>
                </a:extLst>
              </a:tr>
              <a:tr h="666982">
                <a:tc>
                  <a:txBody>
                    <a:bodyPr/>
                    <a:lstStyle/>
                    <a:p>
                      <a:r>
                        <a:rPr lang="fi-FI" sz="2000"/>
                        <a:t>Ei altistumista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42421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52871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uora nuoliyhdysviiva 14"/>
          <p:cNvCxnSpPr/>
          <p:nvPr/>
        </p:nvCxnSpPr>
        <p:spPr>
          <a:xfrm>
            <a:off x="6403560" y="2960622"/>
            <a:ext cx="1606662" cy="2627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llipsi 1"/>
          <p:cNvSpPr/>
          <p:nvPr/>
        </p:nvSpPr>
        <p:spPr>
          <a:xfrm rot="2869060">
            <a:off x="4119842" y="60976"/>
            <a:ext cx="3003640" cy="4273339"/>
          </a:xfrm>
          <a:prstGeom prst="ellipse">
            <a:avLst/>
          </a:prstGeom>
          <a:solidFill>
            <a:srgbClr val="00BAED">
              <a:alpha val="50000"/>
            </a:srgbClr>
          </a:solidFill>
          <a:ln>
            <a:solidFill>
              <a:schemeClr val="accent5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Ellipsi 8"/>
          <p:cNvSpPr/>
          <p:nvPr/>
        </p:nvSpPr>
        <p:spPr>
          <a:xfrm rot="8434620">
            <a:off x="4045079" y="2218023"/>
            <a:ext cx="3003640" cy="4273339"/>
          </a:xfrm>
          <a:prstGeom prst="ellipse">
            <a:avLst/>
          </a:prstGeom>
          <a:solidFill>
            <a:srgbClr val="FFFF00">
              <a:alpha val="50000"/>
            </a:srgbClr>
          </a:solidFill>
          <a:ln>
            <a:solidFill>
              <a:srgbClr val="FFFF00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Ellipsi 9"/>
          <p:cNvSpPr/>
          <p:nvPr/>
        </p:nvSpPr>
        <p:spPr>
          <a:xfrm rot="5237034">
            <a:off x="1768269" y="823954"/>
            <a:ext cx="3003640" cy="4273339"/>
          </a:xfrm>
          <a:prstGeom prst="ellipse">
            <a:avLst/>
          </a:prstGeom>
          <a:solidFill>
            <a:schemeClr val="accent3">
              <a:alpha val="50000"/>
            </a:schemeClr>
          </a:solidFill>
          <a:ln>
            <a:solidFill>
              <a:schemeClr val="accent3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Suorakulmio 2"/>
          <p:cNvSpPr/>
          <p:nvPr/>
        </p:nvSpPr>
        <p:spPr>
          <a:xfrm>
            <a:off x="4507711" y="726617"/>
            <a:ext cx="31312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Haavoittuvuus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Esim. ikä, varallisuustaso, luontoympäristö, maatalous, infrastruktuuri</a:t>
            </a:r>
          </a:p>
        </p:txBody>
      </p:sp>
      <p:sp>
        <p:nvSpPr>
          <p:cNvPr id="5" name="Suorakulmio 4"/>
          <p:cNvSpPr/>
          <p:nvPr/>
        </p:nvSpPr>
        <p:spPr>
          <a:xfrm>
            <a:off x="3987967" y="4484384"/>
            <a:ext cx="361121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Altistuminen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Esim. tulvariskialueella asuminen, lämpösaarekkeet, pohjavesialue</a:t>
            </a:r>
          </a:p>
        </p:txBody>
      </p:sp>
      <p:sp>
        <p:nvSpPr>
          <p:cNvPr id="11" name="Suorakulmio 10"/>
          <p:cNvSpPr/>
          <p:nvPr/>
        </p:nvSpPr>
        <p:spPr>
          <a:xfrm flipH="1">
            <a:off x="1198571" y="2399062"/>
            <a:ext cx="228330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Vaaratekijä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Esim. myrsky, tulva, kuivuus, hellejaksot, nollapistepäivät</a:t>
            </a:r>
          </a:p>
        </p:txBody>
      </p:sp>
      <p:sp>
        <p:nvSpPr>
          <p:cNvPr id="12" name="Pyöristetty suorakulmio 11"/>
          <p:cNvSpPr/>
          <p:nvPr/>
        </p:nvSpPr>
        <p:spPr>
          <a:xfrm>
            <a:off x="8213420" y="2399062"/>
            <a:ext cx="3761075" cy="1388900"/>
          </a:xfrm>
          <a:prstGeom prst="round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Mahdolliset vaikutukset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Esim. taloudelliset kustannukset, terveysvaikutukset, luonnon monimuotoisuuden häviäminen</a:t>
            </a:r>
          </a:p>
        </p:txBody>
      </p:sp>
      <p:sp>
        <p:nvSpPr>
          <p:cNvPr id="13" name="Ellipsi 12"/>
          <p:cNvSpPr/>
          <p:nvPr/>
        </p:nvSpPr>
        <p:spPr>
          <a:xfrm>
            <a:off x="3347954" y="1685526"/>
            <a:ext cx="3055606" cy="2838807"/>
          </a:xfrm>
          <a:prstGeom prst="ellipse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Sää- ja ilmastoriski</a:t>
            </a:r>
          </a:p>
        </p:txBody>
      </p:sp>
      <p:sp>
        <p:nvSpPr>
          <p:cNvPr id="18" name="Pyöristetty suorakulmio 17"/>
          <p:cNvSpPr/>
          <p:nvPr/>
        </p:nvSpPr>
        <p:spPr>
          <a:xfrm>
            <a:off x="258418" y="5903843"/>
            <a:ext cx="3223456" cy="85476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Sieto-raportin grafiikkaa mukaillen </a:t>
            </a:r>
          </a:p>
        </p:txBody>
      </p:sp>
    </p:spTree>
    <p:extLst>
      <p:ext uri="{BB962C8B-B14F-4D97-AF65-F5344CB8AC3E}">
        <p14:creationId xmlns:p14="http://schemas.microsoft.com/office/powerpoint/2010/main" val="1549324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9D437CBB-37D9-4414-91B0-889DC0767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4221" y="1495297"/>
            <a:ext cx="6482227" cy="437998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Vaikka altistumisen taso ja vaaratekijä ovat täysin samat, arvon haavoittuvuus muuttaa vaikutuksia.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Haavoittuvuus riippuu vaaratekijästä ja sille altistuvasta ”arvosta”</a:t>
            </a:r>
          </a:p>
          <a:p>
            <a:pPr lvl="1">
              <a:spcBef>
                <a:spcPts val="0"/>
              </a:spcBef>
              <a:buClrTx/>
              <a:defRPr/>
            </a:pPr>
            <a:r>
              <a:rPr lang="fi-FI" sz="2000">
                <a:solidFill>
                  <a:prstClr val="black"/>
                </a:solidFill>
                <a:latin typeface="Calibri" panose="020F0502020204030204"/>
                <a:ea typeface="Open Sans" panose="020B0606030504020204" pitchFamily="34" charset="0"/>
                <a:cs typeface="Open Sans" panose="020B0606030504020204" pitchFamily="34" charset="0"/>
              </a:rPr>
              <a:t>Lisääntyvä katupöly haittaa astmaatikkoja, mutta helle taas ei vaikuta heihin erityisen vakavasti</a:t>
            </a:r>
            <a:endParaRPr lang="fi-FI" sz="2000">
              <a:solidFill>
                <a:prstClr val="black"/>
              </a:solidFill>
              <a:highlight>
                <a:srgbClr val="C0C0C0"/>
              </a:highlight>
              <a:latin typeface="Calibri" panose="020F0502020204030204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58775" lvl="1" indent="0">
              <a:spcBef>
                <a:spcPts val="0"/>
              </a:spcBef>
              <a:buClrTx/>
              <a:buNone/>
              <a:defRPr/>
            </a:pPr>
            <a:endParaRPr lang="fi-FI" sz="2800">
              <a:solidFill>
                <a:prstClr val="black"/>
              </a:solidFill>
              <a:highlight>
                <a:srgbClr val="C0C0C0"/>
              </a:highlight>
              <a:latin typeface="Calibri" panose="020F0502020204030204"/>
            </a:endParaRPr>
          </a:p>
          <a:p>
            <a:pPr marL="358775" lvl="1" indent="0">
              <a:spcBef>
                <a:spcPts val="0"/>
              </a:spcBef>
              <a:buClrTx/>
              <a:buNone/>
              <a:defRPr/>
            </a:pPr>
            <a:r>
              <a:rPr lang="fi-FI" sz="2400">
                <a:solidFill>
                  <a:prstClr val="black"/>
                </a:solidFill>
                <a:latin typeface="Calibri" panose="020F0502020204030204"/>
              </a:rPr>
              <a:t>Kyky ennakoida vaaratekijöitä ja varautua ja sopeutua niihin vähentää haavoittuvuutta.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fi-FI"/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1EB7DA7D-5483-4452-AA0B-22E7214F8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4221" y="226984"/>
            <a:ext cx="6482227" cy="1119501"/>
          </a:xfrm>
        </p:spPr>
        <p:txBody>
          <a:bodyPr>
            <a:normAutofit/>
          </a:bodyPr>
          <a:lstStyle/>
          <a:p>
            <a:r>
              <a:rPr lang="fi-FI" sz="3700"/>
              <a:t>Haavoittuvuus</a:t>
            </a:r>
          </a:p>
        </p:txBody>
      </p:sp>
      <p:pic>
        <p:nvPicPr>
          <p:cNvPr id="5" name="Kuvan paikkamerkki 4" descr="Kuva, joka sisältää kohteen taivas, ulko, luonto&#10;&#10;Kuvaus luotu automaattisesti">
            <a:extLst>
              <a:ext uri="{FF2B5EF4-FFF2-40B4-BE49-F238E27FC236}">
                <a16:creationId xmlns:a16="http://schemas.microsoft.com/office/drawing/2014/main" id="{6E328C73-DF08-4967-AE10-0910719B3CD0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8" name="Tekstiruutu 7">
            <a:extLst>
              <a:ext uri="{FF2B5EF4-FFF2-40B4-BE49-F238E27FC236}">
                <a16:creationId xmlns:a16="http://schemas.microsoft.com/office/drawing/2014/main" id="{B4DB72E6-06C7-43B5-9673-89788BC07621}"/>
              </a:ext>
            </a:extLst>
          </p:cNvPr>
          <p:cNvSpPr txBox="1"/>
          <p:nvPr/>
        </p:nvSpPr>
        <p:spPr>
          <a:xfrm>
            <a:off x="4698123" y="6387610"/>
            <a:ext cx="60960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/>
              <a:t>Photo by </a:t>
            </a:r>
            <a:r>
              <a:rPr lang="en-US" sz="1050">
                <a:hlinkClick r:id="rId3"/>
              </a:rPr>
              <a:t>Maria </a:t>
            </a:r>
            <a:r>
              <a:rPr lang="en-US" sz="1050" err="1">
                <a:hlinkClick r:id="rId3"/>
              </a:rPr>
              <a:t>Vojtovicova</a:t>
            </a:r>
            <a:r>
              <a:rPr lang="en-US" sz="1050"/>
              <a:t> on </a:t>
            </a:r>
            <a:r>
              <a:rPr lang="en-US" sz="1050" err="1">
                <a:hlinkClick r:id="rId4"/>
              </a:rPr>
              <a:t>Unsplash</a:t>
            </a:r>
            <a:endParaRPr lang="fi-FI" sz="1050"/>
          </a:p>
        </p:txBody>
      </p:sp>
      <p:sp>
        <p:nvSpPr>
          <p:cNvPr id="6" name="Ellipsi 5">
            <a:extLst>
              <a:ext uri="{FF2B5EF4-FFF2-40B4-BE49-F238E27FC236}">
                <a16:creationId xmlns:a16="http://schemas.microsoft.com/office/drawing/2014/main" id="{DD9597F0-0B2C-4779-B14C-0CE8F208510D}"/>
              </a:ext>
            </a:extLst>
          </p:cNvPr>
          <p:cNvSpPr/>
          <p:nvPr/>
        </p:nvSpPr>
        <p:spPr>
          <a:xfrm rot="2869060">
            <a:off x="-103942" y="4721329"/>
            <a:ext cx="3003640" cy="4273339"/>
          </a:xfrm>
          <a:prstGeom prst="ellipse">
            <a:avLst/>
          </a:prstGeom>
          <a:solidFill>
            <a:srgbClr val="00BAE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FC5C13F7-F5A2-4268-BCAF-3D03A82F3FEE}"/>
              </a:ext>
            </a:extLst>
          </p:cNvPr>
          <p:cNvSpPr/>
          <p:nvPr/>
        </p:nvSpPr>
        <p:spPr>
          <a:xfrm>
            <a:off x="283927" y="5386970"/>
            <a:ext cx="31312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Haavoittuvuus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Esim. ikä, varallisuustaso, luontoympäristö, maatalous, infrastruktuuri</a:t>
            </a:r>
          </a:p>
        </p:txBody>
      </p:sp>
    </p:spTree>
    <p:extLst>
      <p:ext uri="{BB962C8B-B14F-4D97-AF65-F5344CB8AC3E}">
        <p14:creationId xmlns:p14="http://schemas.microsoft.com/office/powerpoint/2010/main" val="2441143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Kuva 17">
            <a:extLst>
              <a:ext uri="{FF2B5EF4-FFF2-40B4-BE49-F238E27FC236}">
                <a16:creationId xmlns:a16="http://schemas.microsoft.com/office/drawing/2014/main" id="{EF225368-8E12-4F41-B399-ED00D543C96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08367" y="1391741"/>
            <a:ext cx="5988816" cy="4515155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C479DD60-6C85-4AF3-B8E5-654EF65FC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4141" y="5701030"/>
            <a:ext cx="3045041" cy="10380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8E3FB10B-57DF-43B8-89B3-FD2826465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361" y="1268760"/>
            <a:ext cx="7750402" cy="631959"/>
          </a:xfrm>
        </p:spPr>
        <p:txBody>
          <a:bodyPr>
            <a:normAutofit/>
          </a:bodyPr>
          <a:lstStyle/>
          <a:p>
            <a:r>
              <a:rPr lang="fi-FI" sz="3200" b="1" kern="1200" spc="-150">
                <a:solidFill>
                  <a:schemeClr val="tx2"/>
                </a:solidFill>
                <a:latin typeface="Open Sans" panose="020B0606030504020204" pitchFamily="34" charset="0"/>
              </a:rPr>
              <a:t>Iso-Kuloveden tulvakartoitus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510485E1-900C-4505-8225-9A83A6E21F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5591" y="2157882"/>
            <a:ext cx="5331326" cy="434384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400" kern="1200">
                <a:solidFill>
                  <a:schemeClr val="tx2"/>
                </a:solidFill>
                <a:latin typeface="Open Sans" panose="020B0606030504020204" pitchFamily="34" charset="0"/>
              </a:rPr>
              <a:t>Tarkasteltu monipuolisesti haavoittuvuutta tulville</a:t>
            </a:r>
          </a:p>
          <a:p>
            <a:pPr lvl="1"/>
            <a:r>
              <a:rPr lang="fi-FI" sz="2000" kern="1200">
                <a:solidFill>
                  <a:schemeClr val="tx2"/>
                </a:solidFill>
                <a:latin typeface="Open Sans" panose="020B0606030504020204" pitchFamily="34" charset="0"/>
              </a:rPr>
              <a:t>Kartalla esitetty tulvalle altistuvia kohteita sekä pelastustöiden tai evakuointien kannalta tärkeitä kohteita: esim. koulut ja palolaitokset, jotka ovat tulva-alueen ulkopuolella</a:t>
            </a:r>
          </a:p>
          <a:p>
            <a:pPr marL="457200" lvl="1" indent="0">
              <a:buNone/>
            </a:pPr>
            <a:endParaRPr lang="fi-FI" sz="2000" kern="1200">
              <a:solidFill>
                <a:schemeClr val="tx2"/>
              </a:solidFill>
              <a:latin typeface="Open Sans" panose="020B0606030504020204" pitchFamily="34" charset="0"/>
            </a:endParaRPr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DC3C4550-0F62-4DB8-8525-8FAAB9E3E64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04648" y="4718392"/>
            <a:ext cx="2980399" cy="1965276"/>
          </a:xfrm>
          <a:prstGeom prst="rect">
            <a:avLst/>
          </a:prstGeom>
        </p:spPr>
      </p:pic>
      <p:sp>
        <p:nvSpPr>
          <p:cNvPr id="8" name="Ellipsi 7">
            <a:extLst>
              <a:ext uri="{FF2B5EF4-FFF2-40B4-BE49-F238E27FC236}">
                <a16:creationId xmlns:a16="http://schemas.microsoft.com/office/drawing/2014/main" id="{E061B25E-AE02-46A8-9BB4-02EFF3A108C5}"/>
              </a:ext>
            </a:extLst>
          </p:cNvPr>
          <p:cNvSpPr/>
          <p:nvPr/>
        </p:nvSpPr>
        <p:spPr>
          <a:xfrm rot="15128449">
            <a:off x="9448103" y="-1577073"/>
            <a:ext cx="3003640" cy="4273339"/>
          </a:xfrm>
          <a:prstGeom prst="ellipse">
            <a:avLst/>
          </a:prstGeom>
          <a:solidFill>
            <a:srgbClr val="00BAE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2F74B5AA-48EB-4A07-9E1B-A9D1AD8BA658}"/>
              </a:ext>
            </a:extLst>
          </p:cNvPr>
          <p:cNvSpPr/>
          <p:nvPr/>
        </p:nvSpPr>
        <p:spPr>
          <a:xfrm>
            <a:off x="8979447" y="350939"/>
            <a:ext cx="31312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Haavoittuvuus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Esim. ikä, varallisuustaso, luontoympäristö, maatalous, infrastruktuuri</a:t>
            </a:r>
          </a:p>
        </p:txBody>
      </p:sp>
    </p:spTree>
    <p:extLst>
      <p:ext uri="{BB962C8B-B14F-4D97-AF65-F5344CB8AC3E}">
        <p14:creationId xmlns:p14="http://schemas.microsoft.com/office/powerpoint/2010/main" val="1659250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>
            <a:extLst>
              <a:ext uri="{FF2B5EF4-FFF2-40B4-BE49-F238E27FC236}">
                <a16:creationId xmlns:a16="http://schemas.microsoft.com/office/drawing/2014/main" id="{ADE51586-3D3A-4F47-97FD-1E4AD4066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400"/>
              <a:t>Haavoittuvuuden arviointi haastavaa: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Open Sans" panose="020B0606030504020204" pitchFamily="34" charset="0"/>
                <a:cs typeface="Open Sans" panose="020B0606030504020204" pitchFamily="34" charset="0"/>
              </a:rPr>
              <a:t>Karkea arviointi, esim. matala, keskitaso, korkea haavoittuvuus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fi-FI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Open Sans" panose="020B0606030504020204" pitchFamily="34" charset="0"/>
                <a:cs typeface="Open Sans" panose="020B0606030504020204" pitchFamily="34" charset="0"/>
              </a:rPr>
              <a:t>Indikaattorit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2000">
                <a:solidFill>
                  <a:prstClr val="black"/>
                </a:solidFill>
                <a:latin typeface="Calibri" panose="020F0502020204030204"/>
                <a:ea typeface="Open Sans" panose="020B0606030504020204" pitchFamily="34" charset="0"/>
                <a:cs typeface="Open Sans" panose="020B0606030504020204" pitchFamily="34" charset="0"/>
              </a:rPr>
              <a:t>Kuvaus haavoittuvuuteen vaikuttavista tekijöistä</a:t>
            </a:r>
            <a:endParaRPr kumimoji="0" lang="fi-FI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fi-FI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1EB7DA7D-5483-4452-AA0B-22E7214F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700">
                <a:solidFill>
                  <a:schemeClr val="accent1"/>
                </a:solidFill>
              </a:rPr>
              <a:t>Haavoittuvuuden tunnistaminen ja arviointi</a:t>
            </a:r>
          </a:p>
        </p:txBody>
      </p:sp>
      <p:pic>
        <p:nvPicPr>
          <p:cNvPr id="5" name="Kuvan paikkamerkki 4" descr="Kuva, joka sisältää kohteen taivas, ulko, luonto&#10;&#10;Kuvaus luotu automaattisesti">
            <a:extLst>
              <a:ext uri="{FF2B5EF4-FFF2-40B4-BE49-F238E27FC236}">
                <a16:creationId xmlns:a16="http://schemas.microsoft.com/office/drawing/2014/main" id="{FBDE6E49-9D0C-4E95-935B-B0F2FB2D5AB1}"/>
              </a:ext>
            </a:extLst>
          </p:cNvPr>
          <p:cNvPicPr>
            <a:picLocks noGrp="1" noChangeAspect="1"/>
          </p:cNvPicPr>
          <p:nvPr>
            <p:ph type="pic" idx="14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8" name="Ellipsi 7">
            <a:extLst>
              <a:ext uri="{FF2B5EF4-FFF2-40B4-BE49-F238E27FC236}">
                <a16:creationId xmlns:a16="http://schemas.microsoft.com/office/drawing/2014/main" id="{FA5C28AF-9900-4A53-B67C-D4B8E49B1BF8}"/>
              </a:ext>
            </a:extLst>
          </p:cNvPr>
          <p:cNvSpPr/>
          <p:nvPr/>
        </p:nvSpPr>
        <p:spPr>
          <a:xfrm rot="2869060">
            <a:off x="-103942" y="4721329"/>
            <a:ext cx="3003640" cy="4273339"/>
          </a:xfrm>
          <a:prstGeom prst="ellipse">
            <a:avLst/>
          </a:prstGeom>
          <a:solidFill>
            <a:srgbClr val="00BAE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F345B87B-4266-403A-B581-F84AEFBF82AC}"/>
              </a:ext>
            </a:extLst>
          </p:cNvPr>
          <p:cNvSpPr/>
          <p:nvPr/>
        </p:nvSpPr>
        <p:spPr>
          <a:xfrm>
            <a:off x="283927" y="5386970"/>
            <a:ext cx="31312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Haavoittuvuus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Esim. ikä, varallisuustaso, luontoympäristö, maatalous, infrastruktuuri</a:t>
            </a:r>
          </a:p>
        </p:txBody>
      </p:sp>
    </p:spTree>
    <p:extLst>
      <p:ext uri="{BB962C8B-B14F-4D97-AF65-F5344CB8AC3E}">
        <p14:creationId xmlns:p14="http://schemas.microsoft.com/office/powerpoint/2010/main" val="3805454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A80DC0B-B1A8-4422-B201-4E943D1206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350" y="398472"/>
            <a:ext cx="10636236" cy="1119501"/>
          </a:xfrm>
        </p:spPr>
        <p:txBody>
          <a:bodyPr/>
          <a:lstStyle/>
          <a:p>
            <a:r>
              <a:rPr lang="fi-FI"/>
              <a:t>Haavoittuvuuden kuvaaminen – vesihuollon esimerkki</a:t>
            </a:r>
          </a:p>
        </p:txBody>
      </p:sp>
      <p:graphicFrame>
        <p:nvGraphicFramePr>
          <p:cNvPr id="7" name="Taulukko 7">
            <a:extLst>
              <a:ext uri="{FF2B5EF4-FFF2-40B4-BE49-F238E27FC236}">
                <a16:creationId xmlns:a16="http://schemas.microsoft.com/office/drawing/2014/main" id="{1C049FDB-535E-4EEA-8C1E-ABB3F6109D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9186067"/>
              </p:ext>
            </p:extLst>
          </p:nvPr>
        </p:nvGraphicFramePr>
        <p:xfrm>
          <a:off x="1626426" y="1690686"/>
          <a:ext cx="9228084" cy="40879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92">
                  <a:extLst>
                    <a:ext uri="{9D8B030D-6E8A-4147-A177-3AD203B41FA5}">
                      <a16:colId xmlns:a16="http://schemas.microsoft.com/office/drawing/2014/main" val="2360109980"/>
                    </a:ext>
                  </a:extLst>
                </a:gridCol>
                <a:gridCol w="1990792">
                  <a:extLst>
                    <a:ext uri="{9D8B030D-6E8A-4147-A177-3AD203B41FA5}">
                      <a16:colId xmlns:a16="http://schemas.microsoft.com/office/drawing/2014/main" val="1828371109"/>
                    </a:ext>
                  </a:extLst>
                </a:gridCol>
                <a:gridCol w="3288400">
                  <a:extLst>
                    <a:ext uri="{9D8B030D-6E8A-4147-A177-3AD203B41FA5}">
                      <a16:colId xmlns:a16="http://schemas.microsoft.com/office/drawing/2014/main" val="1951251221"/>
                    </a:ext>
                  </a:extLst>
                </a:gridCol>
                <a:gridCol w="3288400">
                  <a:extLst>
                    <a:ext uri="{9D8B030D-6E8A-4147-A177-3AD203B41FA5}">
                      <a16:colId xmlns:a16="http://schemas.microsoft.com/office/drawing/2014/main" val="2760799299"/>
                    </a:ext>
                  </a:extLst>
                </a:gridCol>
              </a:tblGrid>
              <a:tr h="488963"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i-FI"/>
                        <a:t>Vaaratekijä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493479"/>
                  </a:ext>
                </a:extLst>
              </a:tr>
              <a:tr h="1057537">
                <a:tc rowSpan="3">
                  <a:txBody>
                    <a:bodyPr/>
                    <a:lstStyle/>
                    <a:p>
                      <a:pPr algn="ctr"/>
                      <a:r>
                        <a:rPr lang="fi-FI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Altistuminen</a:t>
                      </a:r>
                    </a:p>
                  </a:txBody>
                  <a:tcPr vert="vert27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sz="18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Sadannan lisääntyminen, tulvat, talousveden saastuminen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sz="18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Helle, lämpötilan nousu ja kuivuus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6627316"/>
                  </a:ext>
                </a:extLst>
              </a:tr>
              <a:tr h="1139255">
                <a:tc v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Vedenkäyttäjien terveys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582935"/>
                  </a:ext>
                </a:extLst>
              </a:tr>
              <a:tr h="1402160">
                <a:tc v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Vesihuollon toimivuus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1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949978"/>
                  </a:ext>
                </a:extLst>
              </a:tr>
            </a:tbl>
          </a:graphicData>
        </a:graphic>
      </p:graphicFrame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8A2615B-377B-4D48-AFF4-9A175AEB03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03D2D5F4-4871-4469-8343-ED7F6811B37D}" type="slidenum">
              <a:rPr lang="fi-FI" smtClean="0"/>
              <a:pPr algn="l"/>
              <a:t>28</a:t>
            </a:fld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B06F7AC-037F-4892-9C56-5A8CBE71EAE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fi-FI"/>
              <a:t>17.2.2021   |   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6603CA9-B7E3-4A54-97C0-F8BB90CE34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fi-FI"/>
              <a:t>Katriina Virtanen</a:t>
            </a:r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C7ED0A1C-4E69-41CF-974B-DFF9B50715AB}"/>
              </a:ext>
            </a:extLst>
          </p:cNvPr>
          <p:cNvSpPr txBox="1"/>
          <p:nvPr/>
        </p:nvSpPr>
        <p:spPr>
          <a:xfrm>
            <a:off x="4376792" y="3280639"/>
            <a:ext cx="3102796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/>
              <a:t>Alueella sijaitsee vanhainkoti.</a:t>
            </a:r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B90B9191-D8DA-47BF-BE98-93E1AC7E4023}"/>
              </a:ext>
            </a:extLst>
          </p:cNvPr>
          <p:cNvSpPr txBox="1"/>
          <p:nvPr/>
        </p:nvSpPr>
        <p:spPr>
          <a:xfrm>
            <a:off x="4376792" y="4413804"/>
            <a:ext cx="3102796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800"/>
              <a:t>Vesihuoltolaitoksen riskien hallintasuunnitelma ei  ajantasainen.</a:t>
            </a: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ABAC45FF-5D10-4BD4-8B83-08173DF460C3}"/>
              </a:ext>
            </a:extLst>
          </p:cNvPr>
          <p:cNvSpPr txBox="1"/>
          <p:nvPr/>
        </p:nvSpPr>
        <p:spPr>
          <a:xfrm>
            <a:off x="7615651" y="3280639"/>
            <a:ext cx="310279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/>
              <a:t>Suuri osa vedenkäyttäjistä riippuvaisia omasta kaivosta.</a:t>
            </a:r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97328EE5-FDFD-4148-B14F-D64AD08DED23}"/>
              </a:ext>
            </a:extLst>
          </p:cNvPr>
          <p:cNvSpPr txBox="1"/>
          <p:nvPr/>
        </p:nvSpPr>
        <p:spPr>
          <a:xfrm>
            <a:off x="7615651" y="4413804"/>
            <a:ext cx="3102796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fi-FI"/>
              <a:t>Vedenjakelun kantaverkoston huono kunto.</a:t>
            </a:r>
          </a:p>
        </p:txBody>
      </p:sp>
      <p:sp>
        <p:nvSpPr>
          <p:cNvPr id="11" name="Ellipsi 10">
            <a:extLst>
              <a:ext uri="{FF2B5EF4-FFF2-40B4-BE49-F238E27FC236}">
                <a16:creationId xmlns:a16="http://schemas.microsoft.com/office/drawing/2014/main" id="{8F1A1D73-411F-4C01-AD74-0305F68F31F2}"/>
              </a:ext>
            </a:extLst>
          </p:cNvPr>
          <p:cNvSpPr/>
          <p:nvPr/>
        </p:nvSpPr>
        <p:spPr>
          <a:xfrm rot="2869060">
            <a:off x="-103942" y="4721329"/>
            <a:ext cx="3003640" cy="4273339"/>
          </a:xfrm>
          <a:prstGeom prst="ellipse">
            <a:avLst/>
          </a:prstGeom>
          <a:solidFill>
            <a:srgbClr val="00BAE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EA07672B-26AB-4178-AA9A-24F353C1F109}"/>
              </a:ext>
            </a:extLst>
          </p:cNvPr>
          <p:cNvSpPr/>
          <p:nvPr/>
        </p:nvSpPr>
        <p:spPr>
          <a:xfrm>
            <a:off x="283927" y="5386970"/>
            <a:ext cx="313125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Haavoittuvuus</a:t>
            </a: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Esim. ikä, varallisuustaso, luontoympäristö, maatalous, infrastruktuuri</a:t>
            </a:r>
          </a:p>
        </p:txBody>
      </p:sp>
    </p:spTree>
    <p:extLst>
      <p:ext uri="{BB962C8B-B14F-4D97-AF65-F5344CB8AC3E}">
        <p14:creationId xmlns:p14="http://schemas.microsoft.com/office/powerpoint/2010/main" val="314178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9" grpId="0"/>
      <p:bldP spid="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31DABF7D-1783-4F5E-8649-F584C360C5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1495" y="2438680"/>
            <a:ext cx="7523132" cy="1980640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lvl="0"/>
            <a:r>
              <a:rPr lang="fi-FI" sz="6000"/>
              <a:t>Sopeutumisen toimenpiteiden kehittäminen ja valinta</a:t>
            </a: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F41DFA3-44FC-4F6F-B5F7-E7B6B5CCF628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5956300" y="6178550"/>
            <a:ext cx="62357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sz="1000" kern="1200">
                <a:solidFill>
                  <a:srgbClr val="898989"/>
                </a:solidFill>
                <a:latin typeface="+mn-lt"/>
                <a:ea typeface="+mn-ea"/>
                <a:cs typeface="+mn-cs"/>
              </a:rPr>
              <a:t>Esityksen alatunniste tässä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5B33CF7-FF99-4D81-A37A-B90544C9C4D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11334750" y="6178550"/>
            <a:ext cx="85725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spcAft>
                <a:spcPts val="600"/>
              </a:spcAft>
            </a:pPr>
            <a:fld id="{839D8809-4BBA-FB47-8F6B-2E4C3BBEC8E1}" type="datetime1">
              <a:rPr lang="en-US" sz="1000">
                <a:solidFill>
                  <a:srgbClr val="898989"/>
                </a:solidFill>
              </a:rPr>
              <a:pPr algn="r">
                <a:spcAft>
                  <a:spcPts val="600"/>
                </a:spcAft>
              </a:pPr>
              <a:t>4/28/2021</a:t>
            </a:fld>
            <a:endParaRPr lang="en-US" sz="1000">
              <a:solidFill>
                <a:srgbClr val="898989"/>
              </a:solidFill>
            </a:endParaRP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7E1B1D5-97DC-433E-B5DF-C400451364C7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525250" y="6278563"/>
            <a:ext cx="66675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000">
                <a:solidFill>
                  <a:srgbClr val="898989"/>
                </a:solidFill>
              </a:rPr>
              <a:t>dia </a:t>
            </a:r>
            <a:fld id="{4B3ABE4D-E3AA-DE44-821B-852CBCAB171A}" type="slidenum">
              <a:rPr lang="en-US" sz="1000">
                <a:solidFill>
                  <a:srgbClr val="898989"/>
                </a:solidFill>
              </a:rPr>
              <a:pPr>
                <a:spcAft>
                  <a:spcPts val="600"/>
                </a:spcAft>
              </a:pPr>
              <a:t>29</a:t>
            </a:fld>
            <a:endParaRPr lang="en-US" sz="10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821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tsikko 12">
            <a:extLst>
              <a:ext uri="{FF2B5EF4-FFF2-40B4-BE49-F238E27FC236}">
                <a16:creationId xmlns:a16="http://schemas.microsoft.com/office/drawing/2014/main" id="{1EB7DA7D-5483-4452-AA0B-22E7214F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i-FI" sz="3700"/>
              <a:t>Sopeutumiskeinojen kehittäminen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91681297-E472-40B3-9DA2-8398BE447C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 fontScale="92500" lnSpcReduction="10000"/>
          </a:bodyPr>
          <a:lstStyle/>
          <a:p>
            <a:pPr marL="0" indent="0">
              <a:buNone/>
            </a:pPr>
            <a:r>
              <a:rPr lang="fi-FI" sz="1800" b="1">
                <a:solidFill>
                  <a:srgbClr val="000000"/>
                </a:solidFill>
              </a:rPr>
              <a:t>Vaaratekijöihin</a:t>
            </a:r>
            <a:r>
              <a:rPr lang="fi-FI" sz="1800">
                <a:solidFill>
                  <a:srgbClr val="000000"/>
                </a:solidFill>
              </a:rPr>
              <a:t> vaikein vaikuttaa?</a:t>
            </a:r>
          </a:p>
          <a:p>
            <a:r>
              <a:rPr lang="fi-FI" sz="1800">
                <a:solidFill>
                  <a:srgbClr val="000000"/>
                </a:solidFill>
              </a:rPr>
              <a:t>Äkillisiin vaaratekijöihin varaudutaan jo ja niitä voidaan joissain tehtävissä minimoida</a:t>
            </a:r>
          </a:p>
          <a:p>
            <a:r>
              <a:rPr lang="fi-FI" sz="1800">
                <a:solidFill>
                  <a:srgbClr val="000000"/>
                </a:solidFill>
              </a:rPr>
              <a:t>Kun vaaratekijöiden yleisyydet ja laajuudet muuttuvat, täytyykö varautumiskeinojen muuttua?</a:t>
            </a:r>
          </a:p>
          <a:p>
            <a:r>
              <a:rPr lang="fi-FI" sz="1800">
                <a:solidFill>
                  <a:srgbClr val="000000"/>
                </a:solidFill>
              </a:rPr>
              <a:t>Jatkuviin vaaratekijöihin vaikea vaikuttaa</a:t>
            </a:r>
          </a:p>
          <a:p>
            <a:endParaRPr lang="fi-FI" sz="180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fi-FI" sz="1800" b="1">
                <a:solidFill>
                  <a:srgbClr val="000000"/>
                </a:solidFill>
              </a:rPr>
              <a:t>Altistumista</a:t>
            </a:r>
            <a:r>
              <a:rPr lang="fi-FI" sz="1800">
                <a:solidFill>
                  <a:srgbClr val="000000"/>
                </a:solidFill>
              </a:rPr>
              <a:t> voidaan usein pienentää</a:t>
            </a:r>
          </a:p>
          <a:p>
            <a:r>
              <a:rPr lang="fi-FI" sz="1800">
                <a:solidFill>
                  <a:srgbClr val="000000"/>
                </a:solidFill>
              </a:rPr>
              <a:t>Fyysiseen altistumiseen voidaan vaikuttaa esim. vedenpidätys vihrealueilla (kaupunkialue ei altistu hulevesille) tai vaikka puiden istuttamisella leikkipuistoihin (pienentää lapsien altistumista helteelle)</a:t>
            </a:r>
          </a:p>
          <a:p>
            <a:r>
              <a:rPr lang="fi-FI" sz="1800">
                <a:solidFill>
                  <a:srgbClr val="000000"/>
                </a:solidFill>
              </a:rPr>
              <a:t>Vähemmän konkreettisille vaaratekijöille altistuminen on vaikeampi kysymys</a:t>
            </a:r>
          </a:p>
          <a:p>
            <a:pPr marL="0" indent="0">
              <a:buNone/>
            </a:pPr>
            <a:endParaRPr lang="fi-FI" sz="1800">
              <a:solidFill>
                <a:srgbClr val="000000"/>
              </a:solidFill>
            </a:endParaRPr>
          </a:p>
          <a:p>
            <a:pPr marL="0" indent="0">
              <a:buNone/>
            </a:pPr>
            <a:r>
              <a:rPr lang="fi-FI" sz="1800" b="1">
                <a:solidFill>
                  <a:srgbClr val="000000"/>
                </a:solidFill>
              </a:rPr>
              <a:t>Haavoittuvuuteen</a:t>
            </a:r>
            <a:r>
              <a:rPr lang="fi-FI" sz="1800">
                <a:solidFill>
                  <a:srgbClr val="000000"/>
                </a:solidFill>
              </a:rPr>
              <a:t> vaikuttaminen usein helpointa</a:t>
            </a:r>
          </a:p>
          <a:p>
            <a:r>
              <a:rPr lang="fi-FI" sz="1800">
                <a:solidFill>
                  <a:srgbClr val="000000"/>
                </a:solidFill>
              </a:rPr>
              <a:t>Riskitietoisuuden lisääminen on ensimmäinen askel – täytyy tunnistaa mihin sopeudutaan</a:t>
            </a:r>
          </a:p>
        </p:txBody>
      </p:sp>
    </p:spTree>
    <p:extLst>
      <p:ext uri="{BB962C8B-B14F-4D97-AF65-F5344CB8AC3E}">
        <p14:creationId xmlns:p14="http://schemas.microsoft.com/office/powerpoint/2010/main" val="182212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A80DC0B-B1A8-4422-B201-4E943D120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Riskin tunnistaminen jälkeen on mahdollista tunnistaa mihin voidaan vaikuttaa</a:t>
            </a:r>
          </a:p>
        </p:txBody>
      </p:sp>
      <p:graphicFrame>
        <p:nvGraphicFramePr>
          <p:cNvPr id="7" name="Taulukko 7">
            <a:extLst>
              <a:ext uri="{FF2B5EF4-FFF2-40B4-BE49-F238E27FC236}">
                <a16:creationId xmlns:a16="http://schemas.microsoft.com/office/drawing/2014/main" id="{1C049FDB-535E-4EEA-8C1E-ABB3F6109D1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3199435"/>
              </p:ext>
            </p:extLst>
          </p:nvPr>
        </p:nvGraphicFramePr>
        <p:xfrm>
          <a:off x="1626426" y="1783590"/>
          <a:ext cx="9228084" cy="4098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0492">
                  <a:extLst>
                    <a:ext uri="{9D8B030D-6E8A-4147-A177-3AD203B41FA5}">
                      <a16:colId xmlns:a16="http://schemas.microsoft.com/office/drawing/2014/main" val="2360109980"/>
                    </a:ext>
                  </a:extLst>
                </a:gridCol>
                <a:gridCol w="1990792">
                  <a:extLst>
                    <a:ext uri="{9D8B030D-6E8A-4147-A177-3AD203B41FA5}">
                      <a16:colId xmlns:a16="http://schemas.microsoft.com/office/drawing/2014/main" val="1828371109"/>
                    </a:ext>
                  </a:extLst>
                </a:gridCol>
                <a:gridCol w="3288400">
                  <a:extLst>
                    <a:ext uri="{9D8B030D-6E8A-4147-A177-3AD203B41FA5}">
                      <a16:colId xmlns:a16="http://schemas.microsoft.com/office/drawing/2014/main" val="1951251221"/>
                    </a:ext>
                  </a:extLst>
                </a:gridCol>
                <a:gridCol w="3288400">
                  <a:extLst>
                    <a:ext uri="{9D8B030D-6E8A-4147-A177-3AD203B41FA5}">
                      <a16:colId xmlns:a16="http://schemas.microsoft.com/office/drawing/2014/main" val="2760799299"/>
                    </a:ext>
                  </a:extLst>
                </a:gridCol>
              </a:tblGrid>
              <a:tr h="488963"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fi-FI"/>
                        <a:t>Vaaratekijä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5493479"/>
                  </a:ext>
                </a:extLst>
              </a:tr>
              <a:tr h="1068048">
                <a:tc rowSpan="3">
                  <a:txBody>
                    <a:bodyPr/>
                    <a:lstStyle/>
                    <a:p>
                      <a:pPr algn="ctr"/>
                      <a:r>
                        <a:rPr lang="fi-FI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Altistuminen</a:t>
                      </a:r>
                    </a:p>
                  </a:txBody>
                  <a:tcPr vert="vert27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 sz="1800" b="1" kern="120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sz="18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Sadannan lisääntyminen, tulvat, talousveden saastuminen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rtl="0" fontAlgn="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i-FI" sz="1800" b="1" u="none" strike="noStrike" kern="120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Helle, lämpötilan nousu ja kuivuus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6627316"/>
                  </a:ext>
                </a:extLst>
              </a:tr>
              <a:tr h="1139255">
                <a:tc v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Vedenkäyttäjien terveys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/>
                        <a:t>Alueella sijaitsee vanhainkoti</a:t>
                      </a:r>
                    </a:p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/>
                        <a:t>Suuri osa vedenkäyttäjistä riippuvaisia omasta kaivosta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582935"/>
                  </a:ext>
                </a:extLst>
              </a:tr>
              <a:tr h="1402160">
                <a:tc vMerge="1"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i-FI" sz="1800" b="1" kern="120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Vesihuollon toimivuus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800"/>
                        <a:t>Vesihuoltolaitoksen riskien hallintasuunnitelma ei  ajantasainen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i-FI"/>
                        <a:t>Vedenjakelun kantaverkoston huono kunto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949978"/>
                  </a:ext>
                </a:extLst>
              </a:tr>
            </a:tbl>
          </a:graphicData>
        </a:graphic>
      </p:graphicFrame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8A2615B-377B-4D48-AFF4-9A175AEB03F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03D2D5F4-4871-4469-8343-ED7F6811B37D}" type="slidenum">
              <a:rPr lang="fi-FI" smtClean="0"/>
              <a:pPr algn="l"/>
              <a:t>31</a:t>
            </a:fld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5B06F7AC-037F-4892-9C56-5A8CBE71EAE4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fi-FI"/>
              <a:t>17.2.2021   |   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6603CA9-B7E3-4A54-97C0-F8BB90CE34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fi-FI"/>
              <a:t>Katriina Virtanen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9940079-103D-4DB4-973B-EE14221F85DD}"/>
              </a:ext>
            </a:extLst>
          </p:cNvPr>
          <p:cNvSpPr/>
          <p:nvPr/>
        </p:nvSpPr>
        <p:spPr>
          <a:xfrm>
            <a:off x="4109545" y="4262952"/>
            <a:ext cx="3142593" cy="1366345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1E0203F6-B103-410E-9B64-6C6256449C50}"/>
              </a:ext>
            </a:extLst>
          </p:cNvPr>
          <p:cNvSpPr/>
          <p:nvPr/>
        </p:nvSpPr>
        <p:spPr>
          <a:xfrm>
            <a:off x="7475532" y="4277479"/>
            <a:ext cx="3276550" cy="1052198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55938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tsikko 6">
            <a:extLst>
              <a:ext uri="{FF2B5EF4-FFF2-40B4-BE49-F238E27FC236}">
                <a16:creationId xmlns:a16="http://schemas.microsoft.com/office/drawing/2014/main" id="{7FE9EC03-945D-423E-8E37-E5E6E2094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Mihin riskiin kannattaa keskittyä?</a:t>
            </a:r>
          </a:p>
        </p:txBody>
      </p:sp>
      <p:sp>
        <p:nvSpPr>
          <p:cNvPr id="8" name="Sisällön paikkamerkki 7">
            <a:extLst>
              <a:ext uri="{FF2B5EF4-FFF2-40B4-BE49-F238E27FC236}">
                <a16:creationId xmlns:a16="http://schemas.microsoft.com/office/drawing/2014/main" id="{48DEB896-94BB-4C58-8A9E-EA8B59DAF3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sz="2800">
                <a:solidFill>
                  <a:srgbClr val="000000"/>
                </a:solidFill>
              </a:rPr>
              <a:t>Jotkut riskit ovat hyvin todennäköisiä, mutta niiden vaikutukset pieniä (esim. rankkasateet)</a:t>
            </a:r>
          </a:p>
          <a:p>
            <a:r>
              <a:rPr lang="fi-FI" sz="2800">
                <a:solidFill>
                  <a:srgbClr val="000000"/>
                </a:solidFill>
              </a:rPr>
              <a:t>Jotkut riskit ovat hyvin laajoja, mutta epätodennäköisiä (esim. suuri maanvyörymä)</a:t>
            </a:r>
          </a:p>
          <a:p>
            <a:r>
              <a:rPr lang="fi-FI" sz="2800">
                <a:solidFill>
                  <a:srgbClr val="000000"/>
                </a:solidFill>
              </a:rPr>
              <a:t>Riskin vaikutusten arvottaminen – mitkä vaikutukset ovat hyväksyttäviä ja mitkä täytyy priorisoida?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167E655D-2BB5-4470-AB7E-4A54B38B59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03D2D5F4-4871-4469-8343-ED7F6811B37D}" type="slidenum">
              <a:rPr lang="fi-FI" smtClean="0"/>
              <a:pPr algn="l"/>
              <a:t>32</a:t>
            </a:fld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A60239A-9F6D-4E56-8E2B-39FC653576B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fi-FI"/>
              <a:t>17.2.2021   |   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0ABF520-934D-408E-9059-75A6DAF58B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274093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tsikko 12">
            <a:extLst>
              <a:ext uri="{FF2B5EF4-FFF2-40B4-BE49-F238E27FC236}">
                <a16:creationId xmlns:a16="http://schemas.microsoft.com/office/drawing/2014/main" id="{1EB7DA7D-5483-4452-AA0B-22E7214F8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fi-FI" sz="3700"/>
              <a:t>Sopeutumiskeinojen valinta</a:t>
            </a:r>
          </a:p>
        </p:txBody>
      </p:sp>
      <p:sp>
        <p:nvSpPr>
          <p:cNvPr id="12" name="Tekstin paikkamerkki 11">
            <a:extLst>
              <a:ext uri="{FF2B5EF4-FFF2-40B4-BE49-F238E27FC236}">
                <a16:creationId xmlns:a16="http://schemas.microsoft.com/office/drawing/2014/main" id="{91681297-E472-40B3-9DA2-8398BE447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350" y="1589891"/>
            <a:ext cx="10636236" cy="4355939"/>
          </a:xfrm>
        </p:spPr>
        <p:txBody>
          <a:bodyPr anchor="ctr">
            <a:normAutofit/>
          </a:bodyPr>
          <a:lstStyle/>
          <a:p>
            <a:r>
              <a:rPr lang="fi-FI" sz="2000">
                <a:solidFill>
                  <a:srgbClr val="000000"/>
                </a:solidFill>
              </a:rPr>
              <a:t>Monet sopeutumisen ja riskienhallinnan toimenpiteet ovat keinoja, jotka ovat jo käytössä – joskus tarvitaan vain pieniä muutoksia.</a:t>
            </a:r>
          </a:p>
          <a:p>
            <a:pPr lvl="1"/>
            <a:r>
              <a:rPr lang="fi-FI" sz="1800">
                <a:solidFill>
                  <a:srgbClr val="000000"/>
                </a:solidFill>
              </a:rPr>
              <a:t>Esim. Kuntaliiton hulevesioppaassa on mitoituksiin lisätty 20% ilmastonmuutoksen vaikutuksia ennakoiden.</a:t>
            </a:r>
          </a:p>
          <a:p>
            <a:pPr lvl="1"/>
            <a:r>
              <a:rPr lang="fi-FI" sz="1800">
                <a:solidFill>
                  <a:srgbClr val="000000"/>
                </a:solidFill>
              </a:rPr>
              <a:t>Yhteistyö eri toimijoiden ja vastuualueiden välillä olennaista!</a:t>
            </a:r>
            <a:endParaRPr lang="fi-FI" sz="2000">
              <a:solidFill>
                <a:srgbClr val="000000"/>
              </a:solidFill>
            </a:endParaRPr>
          </a:p>
          <a:p>
            <a:r>
              <a:rPr lang="fi-FI" sz="2000">
                <a:solidFill>
                  <a:srgbClr val="000000"/>
                </a:solidFill>
              </a:rPr>
              <a:t>Ilmastonmuutoksen vaikutuksiin liittyy paljon epävarmuuksia – tarkkoja vaikutuksia vaikea ennakoida</a:t>
            </a:r>
          </a:p>
          <a:p>
            <a:pPr lvl="1"/>
            <a:r>
              <a:rPr lang="fi-FI" sz="1800">
                <a:solidFill>
                  <a:srgbClr val="000000"/>
                </a:solidFill>
              </a:rPr>
              <a:t>Sopeutumisen keinojen täytyy mahdollisuuksien olla </a:t>
            </a:r>
            <a:r>
              <a:rPr lang="fi-FI" sz="1800" err="1">
                <a:solidFill>
                  <a:srgbClr val="000000"/>
                </a:solidFill>
              </a:rPr>
              <a:t>win-win</a:t>
            </a:r>
            <a:r>
              <a:rPr lang="fi-FI" sz="1800">
                <a:solidFill>
                  <a:srgbClr val="000000"/>
                </a:solidFill>
              </a:rPr>
              <a:t> –keinoja (hyödyllisiä kaikissa ilmastoskenaarioissa), peruttavia tai joustavia.</a:t>
            </a:r>
          </a:p>
          <a:p>
            <a:r>
              <a:rPr lang="fi-FI" sz="2100">
                <a:solidFill>
                  <a:srgbClr val="000000"/>
                </a:solidFill>
              </a:rPr>
              <a:t>Pystytäänkö arvioimaan taloudellinen hyöty?</a:t>
            </a:r>
            <a:endParaRPr lang="fi-FI" sz="2200">
              <a:solidFill>
                <a:srgbClr val="000000"/>
              </a:solidFill>
            </a:endParaRPr>
          </a:p>
          <a:p>
            <a:r>
              <a:rPr lang="fi-FI" sz="2100">
                <a:solidFill>
                  <a:srgbClr val="000000"/>
                </a:solidFill>
              </a:rPr>
              <a:t>Yhteys varautumiseen tärkeä – molempia tarvitaan ja tukevat toisiaan!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D3C6D66-B685-434D-B17F-B59DACD2E4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dia </a:t>
            </a:r>
            <a:fld id="{4B3ABE4D-E3AA-DE44-821B-852CBCAB171A}" type="slidenum"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fi-FI" sz="1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A86B2F1-06EE-4DD9-BA71-ABBA2EE315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Esityksen alatunniste tässä</a:t>
            </a:r>
          </a:p>
        </p:txBody>
      </p:sp>
    </p:spTree>
    <p:extLst>
      <p:ext uri="{BB962C8B-B14F-4D97-AF65-F5344CB8AC3E}">
        <p14:creationId xmlns:p14="http://schemas.microsoft.com/office/powerpoint/2010/main" val="3346435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533DE09-2C68-48AC-BD34-C6A6EFDC6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Mistä löytää esimerkkejä ja inspiraatiota?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1A2C704-1810-41E9-9695-47C11BA9A7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/>
              <a:t>Esimerkkejä Ruotsista: </a:t>
            </a:r>
            <a:r>
              <a:rPr lang="fi-FI" err="1">
                <a:hlinkClick r:id="rId2"/>
              </a:rPr>
              <a:t>klimatanpassning.se</a:t>
            </a:r>
            <a:r>
              <a:rPr lang="fi-FI">
                <a:hlinkClick r:id="rId2"/>
              </a:rPr>
              <a:t>/</a:t>
            </a:r>
            <a:r>
              <a:rPr lang="fi-FI" err="1">
                <a:hlinkClick r:id="rId2"/>
              </a:rPr>
              <a:t>exempel</a:t>
            </a:r>
            <a:endParaRPr lang="fi-FI"/>
          </a:p>
          <a:p>
            <a:r>
              <a:rPr lang="fi-FI"/>
              <a:t>Esimerkkejä Euroopasta: </a:t>
            </a:r>
            <a:r>
              <a:rPr lang="fi-FI">
                <a:hlinkClick r:id="rId3"/>
              </a:rPr>
              <a:t>Climate ADAPT</a:t>
            </a:r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020C0E2-1C7A-42D7-8BE1-A62821A2A1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l"/>
            <a:fld id="{03D2D5F4-4871-4469-8343-ED7F6811B37D}" type="slidenum">
              <a:rPr lang="fi-FI" smtClean="0"/>
              <a:pPr algn="l"/>
              <a:t>34</a:t>
            </a:fld>
            <a:endParaRPr lang="fi-FI"/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5322B7B-FE06-443A-9ACA-016B4403ABE2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r>
              <a:rPr lang="fi-FI"/>
              <a:t>17.2.2021   |   </a:t>
            </a:r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52E5ADB-A848-480B-AFC1-45D3FD9C54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algn="l"/>
            <a:r>
              <a:rPr lang="fi-FI"/>
              <a:t>Katriina Virtanen</a:t>
            </a:r>
          </a:p>
        </p:txBody>
      </p:sp>
    </p:spTree>
    <p:extLst>
      <p:ext uri="{BB962C8B-B14F-4D97-AF65-F5344CB8AC3E}">
        <p14:creationId xmlns:p14="http://schemas.microsoft.com/office/powerpoint/2010/main" val="2184147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tsikko 12">
            <a:extLst>
              <a:ext uri="{FF2B5EF4-FFF2-40B4-BE49-F238E27FC236}">
                <a16:creationId xmlns:a16="http://schemas.microsoft.com/office/drawing/2014/main" id="{1EB7DA7D-5483-4452-AA0B-22E7214F842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fi-FI" sz="3700">
                <a:solidFill>
                  <a:srgbClr val="FFFFFF"/>
                </a:solidFill>
              </a:rPr>
              <a:t>Kiitos!</a:t>
            </a:r>
            <a:endParaRPr lang="fi-FI" sz="3700">
              <a:solidFill>
                <a:srgbClr val="FF0000"/>
              </a:solidFill>
            </a:endParaRPr>
          </a:p>
        </p:txBody>
      </p:sp>
      <p:sp>
        <p:nvSpPr>
          <p:cNvPr id="2" name="Alaotsikko 1">
            <a:extLst>
              <a:ext uri="{FF2B5EF4-FFF2-40B4-BE49-F238E27FC236}">
                <a16:creationId xmlns:a16="http://schemas.microsoft.com/office/drawing/2014/main" id="{7EE9468C-195E-4C66-8B11-85C9A01B999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i-FI"/>
              <a:t>Katriina Virtanen</a:t>
            </a:r>
          </a:p>
          <a:p>
            <a:r>
              <a:rPr lang="fi-FI"/>
              <a:t>katriina.virtanen@ely-keskus.fi</a:t>
            </a:r>
          </a:p>
        </p:txBody>
      </p:sp>
    </p:spTree>
    <p:extLst>
      <p:ext uri="{BB962C8B-B14F-4D97-AF65-F5344CB8AC3E}">
        <p14:creationId xmlns:p14="http://schemas.microsoft.com/office/powerpoint/2010/main" val="1066294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tsikko 4">
            <a:extLst>
              <a:ext uri="{FF2B5EF4-FFF2-40B4-BE49-F238E27FC236}">
                <a16:creationId xmlns:a16="http://schemas.microsoft.com/office/drawing/2014/main" id="{8AD820F6-8835-4D80-B5A6-C91ADF2BC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Kiitos!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921A8C20-75D0-453F-82D5-78D9E64AFD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303391"/>
            <a:ext cx="10515600" cy="2497334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>
                <a:solidFill>
                  <a:schemeClr val="bg1"/>
                </a:solidFill>
              </a:rPr>
              <a:t>Kommenttikierros 28.2. saakka</a:t>
            </a:r>
            <a:endParaRPr lang="fi-FI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>
                <a:solidFill>
                  <a:schemeClr val="bg1"/>
                </a:solidFill>
                <a:sym typeface="Wingdings" panose="05000000000000000000" pitchFamily="2" charset="2"/>
              </a:rPr>
              <a:t>Tietoiskut keväällä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i-FI">
                <a:solidFill>
                  <a:schemeClr val="bg1"/>
                </a:solidFill>
                <a:sym typeface="Wingdings" panose="05000000000000000000" pitchFamily="2" charset="2"/>
              </a:rPr>
              <a:t>18.3. Kaavoituksen ilmastokysymykset, KILVA-</a:t>
            </a:r>
            <a:r>
              <a:rPr lang="fi-FI" err="1">
                <a:solidFill>
                  <a:schemeClr val="bg1"/>
                </a:solidFill>
                <a:sym typeface="Wingdings" panose="05000000000000000000" pitchFamily="2" charset="2"/>
              </a:rPr>
              <a:t>checklist</a:t>
            </a:r>
            <a:endParaRPr lang="fi-FI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fi-FI">
                <a:solidFill>
                  <a:schemeClr val="bg1"/>
                </a:solidFill>
                <a:sym typeface="Wingdings" panose="05000000000000000000" pitchFamily="2" charset="2"/>
              </a:rPr>
              <a:t>Kiertotalous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i-FI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fi-FI">
                <a:solidFill>
                  <a:schemeClr val="bg1"/>
                </a:solidFill>
              </a:rPr>
              <a:t>Tiekarttatiimiin saa olla vapaasti yhteydessä ilmastokysymyksissä!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i-FI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fi-FI" b="1"/>
          </a:p>
          <a:p>
            <a:pPr marL="342900" indent="-342900">
              <a:buFontTx/>
              <a:buChar char="-"/>
            </a:pPr>
            <a:endParaRPr lang="fi-FI"/>
          </a:p>
        </p:txBody>
      </p:sp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4038D60-BCE5-4B51-811C-5D4D408CC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EAA6B2A-6A76-2D4D-9164-11F14E8F3508}" type="datetime1">
              <a:rPr kumimoji="0" lang="fi-FI" sz="1100" b="0" i="0" u="none" strike="noStrike" kern="1200" cap="none" spc="0" normalizeH="0" baseline="0" noProof="0" smtClean="0">
                <a:ln>
                  <a:noFill/>
                </a:ln>
                <a:solidFill>
                  <a:srgbClr val="494F43"/>
                </a:solidFill>
                <a:effectLst/>
                <a:uLnTx/>
                <a:uFillTx/>
                <a:latin typeface="Open Sans" panose="020B0606030504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28.4.2021</a:t>
            </a:fld>
            <a:endParaRPr kumimoji="0" lang="fi-FI" sz="1100" b="0" i="0" u="none" strike="noStrike" kern="1200" cap="none" spc="0" normalizeH="0" baseline="0" noProof="0">
              <a:ln>
                <a:noFill/>
              </a:ln>
              <a:solidFill>
                <a:srgbClr val="494F43"/>
              </a:solidFill>
              <a:effectLst/>
              <a:uLnTx/>
              <a:uFillTx/>
              <a:latin typeface="Open Sans" panose="020B0606030504020204" pitchFamily="34" charset="0"/>
            </a:endParaRPr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B30A0D6F-0F6D-4F64-91F8-6DB2B6309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100" b="0" i="0" u="none" strike="noStrike" kern="1200" cap="none" spc="0" normalizeH="0" baseline="0" noProof="0">
                <a:ln>
                  <a:noFill/>
                </a:ln>
                <a:solidFill>
                  <a:srgbClr val="494F43"/>
                </a:solidFill>
                <a:effectLst/>
                <a:uLnTx/>
                <a:uFillTx/>
                <a:latin typeface="Open Sans" panose="020B0606030504020204" pitchFamily="34" charset="0"/>
              </a:rPr>
              <a:t>Esityksen alatunniste tässä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0A04C9D2-2929-4C63-A141-CD44823E85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B3ABE4D-E3AA-DE44-821B-852CBCAB171A}" type="slidenum">
              <a:rPr kumimoji="0" lang="fi-FI" sz="1100" b="0" i="0" u="none" strike="noStrike" kern="1200" cap="none" spc="0" normalizeH="0" baseline="0" noProof="0" smtClean="0">
                <a:ln>
                  <a:noFill/>
                </a:ln>
                <a:solidFill>
                  <a:srgbClr val="494F43"/>
                </a:solidFill>
                <a:effectLst/>
                <a:uLnTx/>
                <a:uFillTx/>
                <a:latin typeface="Open Sans" panose="020B0606030504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fi-FI" sz="1100" b="0" i="0" u="none" strike="noStrike" kern="1200" cap="none" spc="0" normalizeH="0" baseline="0" noProof="0">
              <a:ln>
                <a:noFill/>
              </a:ln>
              <a:solidFill>
                <a:srgbClr val="494F43"/>
              </a:solidFill>
              <a:effectLst/>
              <a:uLnTx/>
              <a:uFillTx/>
              <a:latin typeface="Open Sans" panose="020B0606030504020204" pitchFamily="34" charset="0"/>
            </a:endParaRP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5AE7C40D-9883-459A-98DD-65189CEFA8B3}"/>
              </a:ext>
            </a:extLst>
          </p:cNvPr>
          <p:cNvSpPr/>
          <p:nvPr/>
        </p:nvSpPr>
        <p:spPr>
          <a:xfrm>
            <a:off x="506027" y="5975350"/>
            <a:ext cx="3045041" cy="10380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0453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-te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-te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3_Office-teema">
  <a:themeElements>
    <a:clrScheme name="Ympäristöviisas">
      <a:dk1>
        <a:srgbClr val="000000"/>
      </a:dk1>
      <a:lt1>
        <a:srgbClr val="FFFFFF"/>
      </a:lt1>
      <a:dk2>
        <a:srgbClr val="494F43"/>
      </a:dk2>
      <a:lt2>
        <a:srgbClr val="F4F6F1"/>
      </a:lt2>
      <a:accent1>
        <a:srgbClr val="7CA2DE"/>
      </a:accent1>
      <a:accent2>
        <a:srgbClr val="FFCC00"/>
      </a:accent2>
      <a:accent3>
        <a:srgbClr val="8BDB00"/>
      </a:accent3>
      <a:accent4>
        <a:srgbClr val="00D9CE"/>
      </a:accent4>
      <a:accent5>
        <a:srgbClr val="00BAED"/>
      </a:accent5>
      <a:accent6>
        <a:srgbClr val="7F7F7F"/>
      </a:accent6>
      <a:hlink>
        <a:srgbClr val="689140"/>
      </a:hlink>
      <a:folHlink>
        <a:srgbClr val="808B7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ely_new2021">
  <a:themeElements>
    <a:clrScheme name="ELY 2020">
      <a:dk1>
        <a:sysClr val="windowText" lastClr="000000"/>
      </a:dk1>
      <a:lt1>
        <a:sysClr val="window" lastClr="FFFFFF"/>
      </a:lt1>
      <a:dk2>
        <a:srgbClr val="003883"/>
      </a:dk2>
      <a:lt2>
        <a:srgbClr val="D8D8D8"/>
      </a:lt2>
      <a:accent1>
        <a:srgbClr val="003883"/>
      </a:accent1>
      <a:accent2>
        <a:srgbClr val="D9640C"/>
      </a:accent2>
      <a:accent3>
        <a:srgbClr val="5A8117"/>
      </a:accent3>
      <a:accent4>
        <a:srgbClr val="4460A5"/>
      </a:accent4>
      <a:accent5>
        <a:srgbClr val="623412"/>
      </a:accent5>
      <a:accent6>
        <a:srgbClr val="9E652E"/>
      </a:accent6>
      <a:hlink>
        <a:srgbClr val="0563C1"/>
      </a:hlink>
      <a:folHlink>
        <a:srgbClr val="954F72"/>
      </a:folHlink>
    </a:clrScheme>
    <a:fontScheme name="ELY_fontit_202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ely_uusi_2021.potx" id="{70DDEB69-621D-4E5D-B5D8-677CC7889A88}" vid="{8C68AEB0-EFC4-40F3-BC44-2208F2D8304A}"/>
    </a:ext>
  </a:extLst>
</a:theme>
</file>

<file path=ppt/theme/theme4.xml><?xml version="1.0" encoding="utf-8"?>
<a:theme xmlns:a="http://schemas.openxmlformats.org/drawingml/2006/main" name="2_ELY_powerpoint_pohja">
  <a:themeElements>
    <a:clrScheme name="ELY_saatutettavuus">
      <a:dk1>
        <a:sysClr val="windowText" lastClr="000000"/>
      </a:dk1>
      <a:lt1>
        <a:srgbClr val="FFFFFF"/>
      </a:lt1>
      <a:dk2>
        <a:srgbClr val="58585A"/>
      </a:dk2>
      <a:lt2>
        <a:srgbClr val="D8D8D8"/>
      </a:lt2>
      <a:accent1>
        <a:srgbClr val="003883"/>
      </a:accent1>
      <a:accent2>
        <a:srgbClr val="779346"/>
      </a:accent2>
      <a:accent3>
        <a:srgbClr val="D9640C"/>
      </a:accent3>
      <a:accent4>
        <a:srgbClr val="4460A5"/>
      </a:accent4>
      <a:accent5>
        <a:srgbClr val="58585A"/>
      </a:accent5>
      <a:accent6>
        <a:srgbClr val="FDD078"/>
      </a:accent6>
      <a:hlink>
        <a:srgbClr val="003883"/>
      </a:hlink>
      <a:folHlink>
        <a:srgbClr val="58585A"/>
      </a:folHlink>
    </a:clrScheme>
    <a:fontScheme name="ELY_font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-teema 1">
        <a:dk1>
          <a:srgbClr val="59595B"/>
        </a:dk1>
        <a:lt1>
          <a:srgbClr val="FFFFFF"/>
        </a:lt1>
        <a:dk2>
          <a:srgbClr val="0081CC"/>
        </a:dk2>
        <a:lt2>
          <a:srgbClr val="A7A8AB"/>
        </a:lt2>
        <a:accent1>
          <a:srgbClr val="859FCB"/>
        </a:accent1>
        <a:accent2>
          <a:srgbClr val="D87F82"/>
        </a:accent2>
        <a:accent3>
          <a:srgbClr val="FFFFFF"/>
        </a:accent3>
        <a:accent4>
          <a:srgbClr val="4B4B4C"/>
        </a:accent4>
        <a:accent5>
          <a:srgbClr val="C2CDE2"/>
        </a:accent5>
        <a:accent6>
          <a:srgbClr val="C47275"/>
        </a:accent6>
        <a:hlink>
          <a:srgbClr val="7FD1ED"/>
        </a:hlink>
        <a:folHlink>
          <a:srgbClr val="F7BC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ly_v.potx" id="{08888709-DD7F-499A-8929-E8A4EEBAB934}" vid="{527D4E1F-FF79-43EA-954A-88705EB2D719}"/>
    </a:ext>
  </a:extLst>
</a:theme>
</file>

<file path=ppt/theme/theme5.xml><?xml version="1.0" encoding="utf-8"?>
<a:theme xmlns:a="http://schemas.openxmlformats.org/drawingml/2006/main" name="3_ELY_powerpoint_pohja">
  <a:themeElements>
    <a:clrScheme name="ELY-värit">
      <a:dk1>
        <a:sysClr val="windowText" lastClr="000000"/>
      </a:dk1>
      <a:lt1>
        <a:srgbClr val="FFFFFF"/>
      </a:lt1>
      <a:dk2>
        <a:srgbClr val="58585A"/>
      </a:dk2>
      <a:lt2>
        <a:srgbClr val="D8D8D8"/>
      </a:lt2>
      <a:accent1>
        <a:srgbClr val="003883"/>
      </a:accent1>
      <a:accent2>
        <a:srgbClr val="779346"/>
      </a:accent2>
      <a:accent3>
        <a:srgbClr val="D9640C"/>
      </a:accent3>
      <a:accent4>
        <a:srgbClr val="4460A5"/>
      </a:accent4>
      <a:accent5>
        <a:srgbClr val="58585A"/>
      </a:accent5>
      <a:accent6>
        <a:srgbClr val="FDD078"/>
      </a:accent6>
      <a:hlink>
        <a:srgbClr val="D9640C"/>
      </a:hlink>
      <a:folHlink>
        <a:srgbClr val="D9640C"/>
      </a:folHlink>
    </a:clrScheme>
    <a:fontScheme name="ELY_font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ffice-teema 1">
        <a:dk1>
          <a:srgbClr val="59595B"/>
        </a:dk1>
        <a:lt1>
          <a:srgbClr val="FFFFFF"/>
        </a:lt1>
        <a:dk2>
          <a:srgbClr val="0081CC"/>
        </a:dk2>
        <a:lt2>
          <a:srgbClr val="A7A8AB"/>
        </a:lt2>
        <a:accent1>
          <a:srgbClr val="859FCB"/>
        </a:accent1>
        <a:accent2>
          <a:srgbClr val="D87F82"/>
        </a:accent2>
        <a:accent3>
          <a:srgbClr val="FFFFFF"/>
        </a:accent3>
        <a:accent4>
          <a:srgbClr val="4B4B4C"/>
        </a:accent4>
        <a:accent5>
          <a:srgbClr val="C2CDE2"/>
        </a:accent5>
        <a:accent6>
          <a:srgbClr val="C47275"/>
        </a:accent6>
        <a:hlink>
          <a:srgbClr val="7FD1ED"/>
        </a:hlink>
        <a:folHlink>
          <a:srgbClr val="F7BC7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ly_v.potx" id="{08888709-DD7F-499A-8929-E8A4EEBAB934}" vid="{527D4E1F-FF79-43EA-954A-88705EB2D719}"/>
    </a:ext>
  </a:extLst>
</a:theme>
</file>

<file path=ppt/theme/theme6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520D9BA1A42F834C9D83A857A637AC50" ma:contentTypeVersion="11" ma:contentTypeDescription="Luo uusi asiakirja." ma:contentTypeScope="" ma:versionID="db10d387db38770b48323979046658fc">
  <xsd:schema xmlns:xsd="http://www.w3.org/2001/XMLSchema" xmlns:xs="http://www.w3.org/2001/XMLSchema" xmlns:p="http://schemas.microsoft.com/office/2006/metadata/properties" xmlns:ns2="118f5f3c-8858-4dd8-80b6-d475a4a5fc0b" xmlns:ns3="1bcd82db-6158-4e9d-8c97-37eb50d9e165" targetNamespace="http://schemas.microsoft.com/office/2006/metadata/properties" ma:root="true" ma:fieldsID="853bb27a6665ef369621d618f030590e" ns2:_="" ns3:_="">
    <xsd:import namespace="118f5f3c-8858-4dd8-80b6-d475a4a5fc0b"/>
    <xsd:import namespace="1bcd82db-6158-4e9d-8c97-37eb50d9e1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8f5f3c-8858-4dd8-80b6-d475a4a5fc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d82db-6158-4e9d-8c97-37eb50d9e16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bcd82db-6158-4e9d-8c97-37eb50d9e165">
      <UserInfo>
        <DisplayName>Kerkkä Valeria</DisplayName>
        <AccountId>9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59E9D3DF-B69E-47CD-833F-86EC7A6B3846}">
  <ds:schemaRefs>
    <ds:schemaRef ds:uri="118f5f3c-8858-4dd8-80b6-d475a4a5fc0b"/>
    <ds:schemaRef ds:uri="1bcd82db-6158-4e9d-8c97-37eb50d9e16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C6DEDF07-BAC5-4BBA-8DCE-73A57BD495E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442290-5389-43AA-8EBB-7FBE53A87721}">
  <ds:schemaRefs>
    <ds:schemaRef ds:uri="http://purl.org/dc/terms/"/>
    <ds:schemaRef ds:uri="http://purl.org/dc/dcmitype/"/>
    <ds:schemaRef ds:uri="http://www.w3.org/XML/1998/namespace"/>
    <ds:schemaRef ds:uri="http://purl.org/dc/elements/1.1/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118f5f3c-8858-4dd8-80b6-d475a4a5fc0b"/>
    <ds:schemaRef ds:uri="http://schemas.microsoft.com/office/2006/documentManagement/types"/>
    <ds:schemaRef ds:uri="1bcd82db-6158-4e9d-8c97-37eb50d9e16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1721</Words>
  <Application>Microsoft Office PowerPoint</Application>
  <PresentationFormat>Laajakuva</PresentationFormat>
  <Paragraphs>325</Paragraphs>
  <Slides>36</Slides>
  <Notes>16</Notes>
  <HiddenSlides>0</HiddenSlides>
  <MMClips>0</MMClips>
  <ScaleCrop>false</ScaleCrop>
  <HeadingPairs>
    <vt:vector size="6" baseType="variant">
      <vt:variant>
        <vt:lpstr>Käytetyt fontit</vt:lpstr>
      </vt:variant>
      <vt:variant>
        <vt:i4>7</vt:i4>
      </vt:variant>
      <vt:variant>
        <vt:lpstr>Teema</vt:lpstr>
      </vt:variant>
      <vt:variant>
        <vt:i4>5</vt:i4>
      </vt:variant>
      <vt:variant>
        <vt:lpstr>Dian otsikot</vt:lpstr>
      </vt:variant>
      <vt:variant>
        <vt:i4>36</vt:i4>
      </vt:variant>
    </vt:vector>
  </HeadingPairs>
  <TitlesOfParts>
    <vt:vector size="48" baseType="lpstr">
      <vt:lpstr>Arial</vt:lpstr>
      <vt:lpstr>Calibri</vt:lpstr>
      <vt:lpstr>Calibri Light</vt:lpstr>
      <vt:lpstr>Open Sans</vt:lpstr>
      <vt:lpstr>open_sansregular</vt:lpstr>
      <vt:lpstr>Verdana</vt:lpstr>
      <vt:lpstr>Wingdings</vt:lpstr>
      <vt:lpstr>Office Theme</vt:lpstr>
      <vt:lpstr>3_Office-teema</vt:lpstr>
      <vt:lpstr>ely_new2021</vt:lpstr>
      <vt:lpstr>2_ELY_powerpoint_pohja</vt:lpstr>
      <vt:lpstr>3_ELY_powerpoint_pohja</vt:lpstr>
      <vt:lpstr>Sopeutumisen tietoisku 23.2.2021</vt:lpstr>
      <vt:lpstr>PowerPoint-esitys</vt:lpstr>
      <vt:lpstr>Sopeutumisen tavoitteet</vt:lpstr>
      <vt:lpstr>Mistä tänään puhutaan</vt:lpstr>
      <vt:lpstr>Mihin ilmastoriskit voivat vaikuttaa?</vt:lpstr>
      <vt:lpstr>PowerPoint-esitys</vt:lpstr>
      <vt:lpstr>PowerPoint-esitys</vt:lpstr>
      <vt:lpstr>PowerPoint-esitys</vt:lpstr>
      <vt:lpstr>Ilmastonmuutokseen sopeutuminen on riskien hallintaa </vt:lpstr>
      <vt:lpstr>Ilmastonmuutos tuo monenlaisia riskejä</vt:lpstr>
      <vt:lpstr>PowerPoint-esitys</vt:lpstr>
      <vt:lpstr>Iso-Kuloveden tulvakartoitus</vt:lpstr>
      <vt:lpstr>PowerPoint-esitys</vt:lpstr>
      <vt:lpstr>Riskiin vaikuttavat tekijät</vt:lpstr>
      <vt:lpstr>Mitä voi tapahtua?</vt:lpstr>
      <vt:lpstr>Iso-Kuloveden tulvakartoitus</vt:lpstr>
      <vt:lpstr>Vaaratekijöiden tunnistaminen</vt:lpstr>
      <vt:lpstr>Vaaratekijöiden luokittelu toistuvuuden perusteella - vesihuollon esimerkki</vt:lpstr>
      <vt:lpstr>PowerPoint-esitys</vt:lpstr>
      <vt:lpstr>Mitä vaaratekijälle altistuu?</vt:lpstr>
      <vt:lpstr>Iso-Kuloveden tulvakartoitus</vt:lpstr>
      <vt:lpstr>Altistumisen tunnistaminen ja ryhmittely  – vesihuollon esimerkki</vt:lpstr>
      <vt:lpstr>Mille vaaratekijälle arvo altistuu</vt:lpstr>
      <vt:lpstr>PowerPoint-esitys</vt:lpstr>
      <vt:lpstr>Haavoittuvuus</vt:lpstr>
      <vt:lpstr>Iso-Kuloveden tulvakartoitus</vt:lpstr>
      <vt:lpstr>Haavoittuvuuden tunnistaminen ja arviointi</vt:lpstr>
      <vt:lpstr>Haavoittuvuuden kuvaaminen – vesihuollon esimerkki</vt:lpstr>
      <vt:lpstr>Sopeutumisen toimenpiteiden kehittäminen ja valinta</vt:lpstr>
      <vt:lpstr>Sopeutumiskeinojen kehittäminen</vt:lpstr>
      <vt:lpstr>Riskin tunnistaminen jälkeen on mahdollista tunnistaa mihin voidaan vaikuttaa</vt:lpstr>
      <vt:lpstr>Mihin riskiin kannattaa keskittyä?</vt:lpstr>
      <vt:lpstr>Sopeutumiskeinojen valinta</vt:lpstr>
      <vt:lpstr>Mistä löytää esimerkkejä ja inspiraatiota?</vt:lpstr>
      <vt:lpstr>Kiitos!</vt:lpstr>
      <vt:lpstr>Kiitos!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Ilmastotyön vauhdittaminen – näkökulmia ilmastotyöhön ELY-keskuksissa SOPEUTUMISEN ASIOITA</dc:title>
  <dc:creator>Katriina</dc:creator>
  <cp:lastModifiedBy>Virtanen Katriina (ELY)</cp:lastModifiedBy>
  <cp:revision>4</cp:revision>
  <dcterms:created xsi:type="dcterms:W3CDTF">2021-02-16T08:35:26Z</dcterms:created>
  <dcterms:modified xsi:type="dcterms:W3CDTF">2021-04-28T12:17:33Z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0x010100520D9BA1A42F834C9D83A857A637AC50</vt:lpwstr>
  </property>
</Properties>
</file>